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31"/>
  </p:notesMasterIdLst>
  <p:handoutMasterIdLst>
    <p:handoutMasterId r:id="rId32"/>
  </p:handoutMasterIdLst>
  <p:sldIdLst>
    <p:sldId id="270" r:id="rId2"/>
    <p:sldId id="424" r:id="rId3"/>
    <p:sldId id="341" r:id="rId4"/>
    <p:sldId id="406" r:id="rId5"/>
    <p:sldId id="407" r:id="rId6"/>
    <p:sldId id="389" r:id="rId7"/>
    <p:sldId id="417" r:id="rId8"/>
    <p:sldId id="419" r:id="rId9"/>
    <p:sldId id="331" r:id="rId10"/>
    <p:sldId id="421" r:id="rId11"/>
    <p:sldId id="401" r:id="rId12"/>
    <p:sldId id="400" r:id="rId13"/>
    <p:sldId id="408" r:id="rId14"/>
    <p:sldId id="372" r:id="rId15"/>
    <p:sldId id="412" r:id="rId16"/>
    <p:sldId id="377" r:id="rId17"/>
    <p:sldId id="378" r:id="rId18"/>
    <p:sldId id="379" r:id="rId19"/>
    <p:sldId id="416" r:id="rId20"/>
    <p:sldId id="380" r:id="rId21"/>
    <p:sldId id="414" r:id="rId22"/>
    <p:sldId id="384" r:id="rId23"/>
    <p:sldId id="387" r:id="rId24"/>
    <p:sldId id="386" r:id="rId25"/>
    <p:sldId id="404" r:id="rId26"/>
    <p:sldId id="405" r:id="rId27"/>
    <p:sldId id="388" r:id="rId28"/>
    <p:sldId id="336" r:id="rId29"/>
    <p:sldId id="288" r:id="rId30"/>
  </p:sldIdLst>
  <p:sldSz cx="9966325" cy="7589838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4">
          <p15:clr>
            <a:srgbClr val="A4A3A4"/>
          </p15:clr>
        </p15:guide>
        <p15:guide id="2" pos="31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F6C"/>
    <a:srgbClr val="FF5F01"/>
    <a:srgbClr val="3333FF"/>
    <a:srgbClr val="FF9900"/>
    <a:srgbClr val="0066FF"/>
    <a:srgbClr val="FF3300"/>
    <a:srgbClr val="CCCC00"/>
    <a:srgbClr val="990099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7" autoAdjust="0"/>
    <p:restoredTop sz="91199" autoAdjust="0"/>
  </p:normalViewPr>
  <p:slideViewPr>
    <p:cSldViewPr snapToGrid="0">
      <p:cViewPr varScale="1">
        <p:scale>
          <a:sx n="94" d="100"/>
          <a:sy n="94" d="100"/>
        </p:scale>
        <p:origin x="2064" y="90"/>
      </p:cViewPr>
      <p:guideLst>
        <p:guide orient="horz" pos="1234"/>
        <p:guide pos="31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32"/>
    </p:cViewPr>
  </p:sorterViewPr>
  <p:notesViewPr>
    <p:cSldViewPr snapToGrid="0">
      <p:cViewPr>
        <p:scale>
          <a:sx n="50" d="100"/>
          <a:sy n="50" d="100"/>
        </p:scale>
        <p:origin x="-1164" y="-7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9.xml"/><Relationship Id="rId3" Type="http://schemas.openxmlformats.org/officeDocument/2006/relationships/slide" Target="slides/slide17.xml"/><Relationship Id="rId7" Type="http://schemas.openxmlformats.org/officeDocument/2006/relationships/slide" Target="slides/slide24.xml"/><Relationship Id="rId2" Type="http://schemas.openxmlformats.org/officeDocument/2006/relationships/slide" Target="slides/slide16.xml"/><Relationship Id="rId1" Type="http://schemas.openxmlformats.org/officeDocument/2006/relationships/slide" Target="slides/slide13.xml"/><Relationship Id="rId6" Type="http://schemas.openxmlformats.org/officeDocument/2006/relationships/slide" Target="slides/slide23.xml"/><Relationship Id="rId5" Type="http://schemas.openxmlformats.org/officeDocument/2006/relationships/slide" Target="slides/slide22.xml"/><Relationship Id="rId4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463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8" tIns="44723" rIns="89448" bIns="44723" numCol="1" anchor="t" anchorCtr="0" compatLnSpc="1">
            <a:prstTxWarp prst="textNoShape">
              <a:avLst/>
            </a:prstTxWarp>
          </a:bodyPr>
          <a:lstStyle>
            <a:lvl1pPr defTabSz="894162" eaLnBrk="0" hangingPunct="0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9462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8" tIns="44723" rIns="89448" bIns="44723" numCol="1" anchor="t" anchorCtr="0" compatLnSpc="1">
            <a:prstTxWarp prst="textNoShape">
              <a:avLst/>
            </a:prstTxWarp>
          </a:bodyPr>
          <a:lstStyle>
            <a:lvl1pPr algn="r" defTabSz="894162" eaLnBrk="0" hangingPunct="0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821"/>
            <a:ext cx="3039463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8" tIns="44723" rIns="89448" bIns="44723" numCol="1" anchor="b" anchorCtr="0" compatLnSpc="1">
            <a:prstTxWarp prst="textNoShape">
              <a:avLst/>
            </a:prstTxWarp>
          </a:bodyPr>
          <a:lstStyle>
            <a:lvl1pPr defTabSz="894162" eaLnBrk="0" hangingPunct="0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31821"/>
            <a:ext cx="3039462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8" tIns="44723" rIns="89448" bIns="44723" numCol="1" anchor="b" anchorCtr="0" compatLnSpc="1">
            <a:prstTxWarp prst="textNoShape">
              <a:avLst/>
            </a:prstTxWarp>
          </a:bodyPr>
          <a:lstStyle>
            <a:lvl1pPr algn="r" defTabSz="894162" eaLnBrk="0" hangingPunct="0">
              <a:defRPr sz="1200" u="none"/>
            </a:lvl1pPr>
          </a:lstStyle>
          <a:p>
            <a:pPr>
              <a:defRPr/>
            </a:pPr>
            <a:fld id="{76291EC5-5ABF-4DCB-913E-10459CEED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9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463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8" tIns="44723" rIns="89448" bIns="44723" numCol="1" anchor="t" anchorCtr="0" compatLnSpc="1">
            <a:prstTxWarp prst="textNoShape">
              <a:avLst/>
            </a:prstTxWarp>
          </a:bodyPr>
          <a:lstStyle>
            <a:lvl1pPr defTabSz="894162" eaLnBrk="0" hangingPunct="0"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9462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8" tIns="44723" rIns="89448" bIns="44723" numCol="1" anchor="t" anchorCtr="0" compatLnSpc="1">
            <a:prstTxWarp prst="textNoShape">
              <a:avLst/>
            </a:prstTxWarp>
          </a:bodyPr>
          <a:lstStyle>
            <a:lvl1pPr algn="r" defTabSz="894162" eaLnBrk="0" hangingPunct="0"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93738"/>
            <a:ext cx="458470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344" y="4415911"/>
            <a:ext cx="5137714" cy="418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8" tIns="44723" rIns="89448" bIns="44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821"/>
            <a:ext cx="3039463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8" tIns="44723" rIns="89448" bIns="44723" numCol="1" anchor="b" anchorCtr="0" compatLnSpc="1">
            <a:prstTxWarp prst="textNoShape">
              <a:avLst/>
            </a:prstTxWarp>
          </a:bodyPr>
          <a:lstStyle>
            <a:lvl1pPr defTabSz="894162" eaLnBrk="0" hangingPunct="0"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1821"/>
            <a:ext cx="3039462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8" tIns="44723" rIns="89448" bIns="44723" numCol="1" anchor="b" anchorCtr="0" compatLnSpc="1">
            <a:prstTxWarp prst="textNoShape">
              <a:avLst/>
            </a:prstTxWarp>
          </a:bodyPr>
          <a:lstStyle>
            <a:lvl1pPr algn="r" defTabSz="894162" eaLnBrk="0" hangingPunct="0"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fld id="{F0806606-A97D-49E0-9086-5BF7C8542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88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9B707-1B1D-419E-8466-B6CC8A26B45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7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Engineering degrees</a:t>
            </a:r>
            <a:r>
              <a:rPr lang="en-US" baseline="0" dirty="0"/>
              <a:t> must be ABET accredited. Architecture must be NAAB accredited. Meteorology/Atmospheric </a:t>
            </a:r>
            <a:r>
              <a:rPr lang="en-US" baseline="0" dirty="0" err="1"/>
              <a:t>Sci</a:t>
            </a:r>
            <a:r>
              <a:rPr lang="en-US" baseline="0" dirty="0"/>
              <a:t> must be approved by AFIT. Other degrees must be B.S. </a:t>
            </a:r>
            <a:r>
              <a:rPr lang="en-US" baseline="0"/>
              <a:t>not B.A.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806606-A97D-49E0-9086-5BF7C854270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2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4D0B1-2BE7-4062-A5FC-08B3B959DE9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9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9925B-0220-46E2-9DAF-B26BBF954B1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5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1313D-2C3B-478D-85EC-C75D7D097BA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0" y="4414303"/>
            <a:ext cx="5140960" cy="4186032"/>
          </a:xfrm>
          <a:noFill/>
          <a:ln/>
        </p:spPr>
        <p:txBody>
          <a:bodyPr lIns="92309" tIns="45345" rIns="92309" bIns="45345"/>
          <a:lstStyle/>
          <a:p>
            <a:endParaRPr lang="en-US" dirty="0"/>
          </a:p>
        </p:txBody>
      </p:sp>
      <p:sp>
        <p:nvSpPr>
          <p:cNvPr id="317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703263"/>
            <a:ext cx="4562475" cy="34750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03420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6CCAA-C633-4F28-809E-50BEC53624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0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37481-0E9B-4734-83EF-2C7456FCC67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7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B7592-39A6-4A71-98ED-EFD08CDA7F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45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B7592-39A6-4A71-98ED-EFD08CDA7FD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01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13E5C-13AE-4987-AFC3-21ACCD6FA67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9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BABBF-8FB0-4AB7-867A-137C0BC16BB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70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Engineering degrees</a:t>
            </a:r>
            <a:r>
              <a:rPr lang="en-US" baseline="0" dirty="0"/>
              <a:t> must be ABET accredited. Architecture must be NAAB accredited. Meteorology/Atmospheric </a:t>
            </a:r>
            <a:r>
              <a:rPr lang="en-US" baseline="0" dirty="0" err="1"/>
              <a:t>Sci</a:t>
            </a:r>
            <a:r>
              <a:rPr lang="en-US" baseline="0" dirty="0"/>
              <a:t> must be approved by AFIT. Other degrees must be B.S. not B.A.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806606-A97D-49E0-9086-5BF7C85427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8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827" y="3986423"/>
            <a:ext cx="8268672" cy="2679785"/>
          </a:xfrm>
        </p:spPr>
        <p:txBody>
          <a:bodyPr anchor="b">
            <a:normAutofit/>
          </a:bodyPr>
          <a:lstStyle>
            <a:lvl1pPr algn="ctr" defTabSz="7474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23" b="1" kern="1200" dirty="0">
                <a:ln>
                  <a:solidFill>
                    <a:srgbClr val="FF5F01"/>
                  </a:solidFill>
                </a:ln>
                <a:solidFill>
                  <a:srgbClr val="072F6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5742" y="1091277"/>
            <a:ext cx="5301836" cy="2716506"/>
          </a:xfrm>
        </p:spPr>
        <p:txBody>
          <a:bodyPr/>
          <a:lstStyle>
            <a:lvl1pPr marL="0" indent="0" algn="ctr">
              <a:buNone/>
              <a:defRPr sz="1962"/>
            </a:lvl1pPr>
            <a:lvl2pPr marL="373706" indent="0" algn="ctr">
              <a:buNone/>
              <a:defRPr sz="1635"/>
            </a:lvl2pPr>
            <a:lvl3pPr marL="747412" indent="0" algn="ctr">
              <a:buNone/>
              <a:defRPr sz="1471"/>
            </a:lvl3pPr>
            <a:lvl4pPr marL="1121118" indent="0" algn="ctr">
              <a:buNone/>
              <a:defRPr sz="1308"/>
            </a:lvl4pPr>
            <a:lvl5pPr marL="1494824" indent="0" algn="ctr">
              <a:buNone/>
              <a:defRPr sz="1308"/>
            </a:lvl5pPr>
            <a:lvl6pPr marL="1868530" indent="0" algn="ctr">
              <a:buNone/>
              <a:defRPr sz="1308"/>
            </a:lvl6pPr>
            <a:lvl7pPr marL="2242235" indent="0" algn="ctr">
              <a:buNone/>
              <a:defRPr sz="1308"/>
            </a:lvl7pPr>
            <a:lvl8pPr marL="2615942" indent="0" algn="ctr">
              <a:buNone/>
              <a:defRPr sz="1308"/>
            </a:lvl8pPr>
            <a:lvl9pPr marL="2989648" indent="0" algn="ctr">
              <a:buNone/>
              <a:defRPr sz="130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E918-2885-48FF-93DC-0CC6CA877C7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5228-8071-4FDD-AA71-64BF6CAF602C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323746"/>
              </p:ext>
            </p:extLst>
          </p:nvPr>
        </p:nvGraphicFramePr>
        <p:xfrm>
          <a:off x="3" y="-36962"/>
          <a:ext cx="9966324" cy="43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2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524">
                <a:tc>
                  <a:txBody>
                    <a:bodyPr/>
                    <a:lstStyle/>
                    <a:p>
                      <a:r>
                        <a:rPr lang="en-US" sz="2200" dirty="0">
                          <a:ln w="3175">
                            <a:solidFill>
                              <a:srgbClr val="FF5F01"/>
                            </a:solidFill>
                          </a:ln>
                          <a:solidFill>
                            <a:srgbClr val="072F6C"/>
                          </a:solidFill>
                        </a:rPr>
                        <a:t>Air</a:t>
                      </a:r>
                      <a:r>
                        <a:rPr lang="en-US" sz="2200" baseline="0" dirty="0">
                          <a:ln w="3175">
                            <a:solidFill>
                              <a:srgbClr val="FF5F01"/>
                            </a:solidFill>
                          </a:ln>
                          <a:solidFill>
                            <a:srgbClr val="072F6C"/>
                          </a:solidFill>
                        </a:rPr>
                        <a:t> Force ROTC</a:t>
                      </a:r>
                      <a:endParaRPr lang="en-US" sz="2200" dirty="0">
                        <a:ln w="3175">
                          <a:solidFill>
                            <a:srgbClr val="FF5F01"/>
                          </a:solidFill>
                        </a:ln>
                        <a:solidFill>
                          <a:srgbClr val="072F6C"/>
                        </a:solidFill>
                      </a:endParaRPr>
                    </a:p>
                  </a:txBody>
                  <a:tcPr marL="37374" marR="37374" marT="50599" marB="505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n w="3175">
                            <a:solidFill>
                              <a:srgbClr val="FF5F01"/>
                            </a:solidFill>
                          </a:ln>
                          <a:solidFill>
                            <a:srgbClr val="072F6C"/>
                          </a:solidFill>
                        </a:rPr>
                        <a:t>Detachment 535</a:t>
                      </a:r>
                    </a:p>
                  </a:txBody>
                  <a:tcPr marL="37374" marR="37374" marT="50599" marB="505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n w="3175">
                            <a:solidFill>
                              <a:srgbClr val="FF5F01"/>
                            </a:solidFill>
                          </a:ln>
                          <a:solidFill>
                            <a:srgbClr val="072F6C"/>
                          </a:solidFill>
                        </a:rPr>
                        <a:t>Syracuse University,</a:t>
                      </a:r>
                      <a:r>
                        <a:rPr lang="en-US" sz="2200" baseline="0" dirty="0">
                          <a:ln w="3175">
                            <a:solidFill>
                              <a:srgbClr val="FF5F01"/>
                            </a:solidFill>
                          </a:ln>
                          <a:solidFill>
                            <a:srgbClr val="072F6C"/>
                          </a:solidFill>
                        </a:rPr>
                        <a:t> NY</a:t>
                      </a:r>
                      <a:endParaRPr lang="en-US" sz="2200" dirty="0">
                        <a:ln w="3175">
                          <a:solidFill>
                            <a:srgbClr val="FF5F01"/>
                          </a:solidFill>
                        </a:ln>
                        <a:solidFill>
                          <a:srgbClr val="072F6C"/>
                        </a:solidFill>
                      </a:endParaRPr>
                    </a:p>
                  </a:txBody>
                  <a:tcPr marL="37374" marR="37374" marT="50599" marB="505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03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E918-2885-48FF-93DC-0CC6CA877C7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5228-8071-4FDD-AA71-64BF6CA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1749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2153" y="404089"/>
            <a:ext cx="2148989" cy="643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187" y="404089"/>
            <a:ext cx="6322387" cy="6432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E918-2885-48FF-93DC-0CC6CA877C7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5228-8071-4FDD-AA71-64BF6CA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4536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-127000"/>
            <a:ext cx="8470900" cy="1265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863" y="1716088"/>
            <a:ext cx="4159250" cy="4554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5513" y="1716088"/>
            <a:ext cx="4159250" cy="220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5513" y="4068763"/>
            <a:ext cx="4159250" cy="2201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00818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-127000"/>
            <a:ext cx="8470900" cy="1265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863" y="1716088"/>
            <a:ext cx="4159250" cy="4554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5513" y="1716088"/>
            <a:ext cx="4159250" cy="2200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5513" y="4068763"/>
            <a:ext cx="4159250" cy="2201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368045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-127000"/>
            <a:ext cx="8470900" cy="1265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863" y="1716088"/>
            <a:ext cx="4159250" cy="4554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716088"/>
            <a:ext cx="4159250" cy="4554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7550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979" y="417641"/>
            <a:ext cx="7332367" cy="1204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E918-2885-48FF-93DC-0CC6CA877C7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5228-8071-4FDD-AA71-64BF6CA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206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95" y="1892194"/>
            <a:ext cx="8595955" cy="3157161"/>
          </a:xfrm>
        </p:spPr>
        <p:txBody>
          <a:bodyPr anchor="b"/>
          <a:lstStyle>
            <a:lvl1pPr>
              <a:defRPr sz="49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995" y="5079223"/>
            <a:ext cx="8595955" cy="1660277"/>
          </a:xfrm>
        </p:spPr>
        <p:txBody>
          <a:bodyPr/>
          <a:lstStyle>
            <a:lvl1pPr marL="0" indent="0">
              <a:buNone/>
              <a:defRPr sz="1962">
                <a:solidFill>
                  <a:schemeClr val="tx1">
                    <a:tint val="75000"/>
                  </a:schemeClr>
                </a:solidFill>
              </a:defRPr>
            </a:lvl1pPr>
            <a:lvl2pPr marL="373706" indent="0">
              <a:buNone/>
              <a:defRPr sz="1635">
                <a:solidFill>
                  <a:schemeClr val="tx1">
                    <a:tint val="75000"/>
                  </a:schemeClr>
                </a:solidFill>
              </a:defRPr>
            </a:lvl2pPr>
            <a:lvl3pPr marL="747412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3pPr>
            <a:lvl4pPr marL="1121118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4pPr>
            <a:lvl5pPr marL="1494824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5pPr>
            <a:lvl6pPr marL="1868530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6pPr>
            <a:lvl7pPr marL="2242235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7pPr>
            <a:lvl8pPr marL="2615942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8pPr>
            <a:lvl9pPr marL="2989648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E918-2885-48FF-93DC-0CC6CA877C7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5228-8071-4FDD-AA71-64BF6CA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54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185" y="2020443"/>
            <a:ext cx="4235688" cy="4815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5452" y="2020443"/>
            <a:ext cx="4235688" cy="4815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E918-2885-48FF-93DC-0CC6CA877C7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5228-8071-4FDD-AA71-64BF6CA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241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520" y="404094"/>
            <a:ext cx="7429881" cy="12719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484" y="1860565"/>
            <a:ext cx="4216222" cy="911834"/>
          </a:xfrm>
        </p:spPr>
        <p:txBody>
          <a:bodyPr anchor="b"/>
          <a:lstStyle>
            <a:lvl1pPr marL="0" indent="0">
              <a:buNone/>
              <a:defRPr sz="1962" b="1"/>
            </a:lvl1pPr>
            <a:lvl2pPr marL="373706" indent="0">
              <a:buNone/>
              <a:defRPr sz="1635" b="1"/>
            </a:lvl2pPr>
            <a:lvl3pPr marL="747412" indent="0">
              <a:buNone/>
              <a:defRPr sz="1471" b="1"/>
            </a:lvl3pPr>
            <a:lvl4pPr marL="1121118" indent="0">
              <a:buNone/>
              <a:defRPr sz="1308" b="1"/>
            </a:lvl4pPr>
            <a:lvl5pPr marL="1494824" indent="0">
              <a:buNone/>
              <a:defRPr sz="1308" b="1"/>
            </a:lvl5pPr>
            <a:lvl6pPr marL="1868530" indent="0">
              <a:buNone/>
              <a:defRPr sz="1308" b="1"/>
            </a:lvl6pPr>
            <a:lvl7pPr marL="2242235" indent="0">
              <a:buNone/>
              <a:defRPr sz="1308" b="1"/>
            </a:lvl7pPr>
            <a:lvl8pPr marL="2615942" indent="0">
              <a:buNone/>
              <a:defRPr sz="1308" b="1"/>
            </a:lvl8pPr>
            <a:lvl9pPr marL="2989648" indent="0">
              <a:buNone/>
              <a:defRPr sz="13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484" y="2772399"/>
            <a:ext cx="4216222" cy="4077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5454" y="1860565"/>
            <a:ext cx="4236986" cy="911834"/>
          </a:xfrm>
        </p:spPr>
        <p:txBody>
          <a:bodyPr anchor="b"/>
          <a:lstStyle>
            <a:lvl1pPr marL="0" indent="0">
              <a:buNone/>
              <a:defRPr sz="1962" b="1"/>
            </a:lvl1pPr>
            <a:lvl2pPr marL="373706" indent="0">
              <a:buNone/>
              <a:defRPr sz="1635" b="1"/>
            </a:lvl2pPr>
            <a:lvl3pPr marL="747412" indent="0">
              <a:buNone/>
              <a:defRPr sz="1471" b="1"/>
            </a:lvl3pPr>
            <a:lvl4pPr marL="1121118" indent="0">
              <a:buNone/>
              <a:defRPr sz="1308" b="1"/>
            </a:lvl4pPr>
            <a:lvl5pPr marL="1494824" indent="0">
              <a:buNone/>
              <a:defRPr sz="1308" b="1"/>
            </a:lvl5pPr>
            <a:lvl6pPr marL="1868530" indent="0">
              <a:buNone/>
              <a:defRPr sz="1308" b="1"/>
            </a:lvl6pPr>
            <a:lvl7pPr marL="2242235" indent="0">
              <a:buNone/>
              <a:defRPr sz="1308" b="1"/>
            </a:lvl7pPr>
            <a:lvl8pPr marL="2615942" indent="0">
              <a:buNone/>
              <a:defRPr sz="1308" b="1"/>
            </a:lvl8pPr>
            <a:lvl9pPr marL="2989648" indent="0">
              <a:buNone/>
              <a:defRPr sz="13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5454" y="2772399"/>
            <a:ext cx="4236986" cy="4077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E918-2885-48FF-93DC-0CC6CA877C7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5228-8071-4FDD-AA71-64BF6CA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0101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E918-2885-48FF-93DC-0CC6CA877C7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5228-8071-4FDD-AA71-64BF6CA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3941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E918-2885-48FF-93DC-0CC6CA877C7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5228-8071-4FDD-AA71-64BF6CA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6164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83" y="505989"/>
            <a:ext cx="3214399" cy="1770962"/>
          </a:xfrm>
        </p:spPr>
        <p:txBody>
          <a:bodyPr anchor="b"/>
          <a:lstStyle>
            <a:lvl1pPr>
              <a:defRPr sz="2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986" y="1092801"/>
            <a:ext cx="5045452" cy="5393704"/>
          </a:xfrm>
        </p:spPr>
        <p:txBody>
          <a:bodyPr/>
          <a:lstStyle>
            <a:lvl1pPr>
              <a:defRPr sz="2616"/>
            </a:lvl1pPr>
            <a:lvl2pPr>
              <a:defRPr sz="2289"/>
            </a:lvl2pPr>
            <a:lvl3pPr>
              <a:defRPr sz="1962"/>
            </a:lvl3pPr>
            <a:lvl4pPr>
              <a:defRPr sz="1635"/>
            </a:lvl4pPr>
            <a:lvl5pPr>
              <a:defRPr sz="1635"/>
            </a:lvl5pPr>
            <a:lvl6pPr>
              <a:defRPr sz="1635"/>
            </a:lvl6pPr>
            <a:lvl7pPr>
              <a:defRPr sz="1635"/>
            </a:lvl7pPr>
            <a:lvl8pPr>
              <a:defRPr sz="1635"/>
            </a:lvl8pPr>
            <a:lvl9pPr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483" y="2276951"/>
            <a:ext cx="3214399" cy="4218334"/>
          </a:xfrm>
        </p:spPr>
        <p:txBody>
          <a:bodyPr/>
          <a:lstStyle>
            <a:lvl1pPr marL="0" indent="0">
              <a:buNone/>
              <a:defRPr sz="1308"/>
            </a:lvl1pPr>
            <a:lvl2pPr marL="373706" indent="0">
              <a:buNone/>
              <a:defRPr sz="1144"/>
            </a:lvl2pPr>
            <a:lvl3pPr marL="747412" indent="0">
              <a:buNone/>
              <a:defRPr sz="981"/>
            </a:lvl3pPr>
            <a:lvl4pPr marL="1121118" indent="0">
              <a:buNone/>
              <a:defRPr sz="817"/>
            </a:lvl4pPr>
            <a:lvl5pPr marL="1494824" indent="0">
              <a:buNone/>
              <a:defRPr sz="817"/>
            </a:lvl5pPr>
            <a:lvl6pPr marL="1868530" indent="0">
              <a:buNone/>
              <a:defRPr sz="817"/>
            </a:lvl6pPr>
            <a:lvl7pPr marL="2242235" indent="0">
              <a:buNone/>
              <a:defRPr sz="817"/>
            </a:lvl7pPr>
            <a:lvl8pPr marL="2615942" indent="0">
              <a:buNone/>
              <a:defRPr sz="817"/>
            </a:lvl8pPr>
            <a:lvl9pPr marL="298964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E918-2885-48FF-93DC-0CC6CA877C7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5228-8071-4FDD-AA71-64BF6CA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961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83" y="505989"/>
            <a:ext cx="3214399" cy="1770962"/>
          </a:xfrm>
        </p:spPr>
        <p:txBody>
          <a:bodyPr anchor="b"/>
          <a:lstStyle>
            <a:lvl1pPr>
              <a:defRPr sz="2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36986" y="1092801"/>
            <a:ext cx="5045452" cy="5393704"/>
          </a:xfrm>
        </p:spPr>
        <p:txBody>
          <a:bodyPr/>
          <a:lstStyle>
            <a:lvl1pPr marL="0" indent="0">
              <a:buNone/>
              <a:defRPr sz="2616"/>
            </a:lvl1pPr>
            <a:lvl2pPr marL="373706" indent="0">
              <a:buNone/>
              <a:defRPr sz="2289"/>
            </a:lvl2pPr>
            <a:lvl3pPr marL="747412" indent="0">
              <a:buNone/>
              <a:defRPr sz="1962"/>
            </a:lvl3pPr>
            <a:lvl4pPr marL="1121118" indent="0">
              <a:buNone/>
              <a:defRPr sz="1635"/>
            </a:lvl4pPr>
            <a:lvl5pPr marL="1494824" indent="0">
              <a:buNone/>
              <a:defRPr sz="1635"/>
            </a:lvl5pPr>
            <a:lvl6pPr marL="1868530" indent="0">
              <a:buNone/>
              <a:defRPr sz="1635"/>
            </a:lvl6pPr>
            <a:lvl7pPr marL="2242235" indent="0">
              <a:buNone/>
              <a:defRPr sz="1635"/>
            </a:lvl7pPr>
            <a:lvl8pPr marL="2615942" indent="0">
              <a:buNone/>
              <a:defRPr sz="1635"/>
            </a:lvl8pPr>
            <a:lvl9pPr marL="2989648" indent="0">
              <a:buNone/>
              <a:defRPr sz="163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483" y="2276951"/>
            <a:ext cx="3214399" cy="4218334"/>
          </a:xfrm>
        </p:spPr>
        <p:txBody>
          <a:bodyPr/>
          <a:lstStyle>
            <a:lvl1pPr marL="0" indent="0">
              <a:buNone/>
              <a:defRPr sz="1308"/>
            </a:lvl1pPr>
            <a:lvl2pPr marL="373706" indent="0">
              <a:buNone/>
              <a:defRPr sz="1144"/>
            </a:lvl2pPr>
            <a:lvl3pPr marL="747412" indent="0">
              <a:buNone/>
              <a:defRPr sz="981"/>
            </a:lvl3pPr>
            <a:lvl4pPr marL="1121118" indent="0">
              <a:buNone/>
              <a:defRPr sz="817"/>
            </a:lvl4pPr>
            <a:lvl5pPr marL="1494824" indent="0">
              <a:buNone/>
              <a:defRPr sz="817"/>
            </a:lvl5pPr>
            <a:lvl6pPr marL="1868530" indent="0">
              <a:buNone/>
              <a:defRPr sz="817"/>
            </a:lvl6pPr>
            <a:lvl7pPr marL="2242235" indent="0">
              <a:buNone/>
              <a:defRPr sz="817"/>
            </a:lvl7pPr>
            <a:lvl8pPr marL="2615942" indent="0">
              <a:buNone/>
              <a:defRPr sz="817"/>
            </a:lvl8pPr>
            <a:lvl9pPr marL="298964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E918-2885-48FF-93DC-0CC6CA877C7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5228-8071-4FDD-AA71-64BF6CAF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151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10000"/>
                <a:lumOff val="90000"/>
              </a:schemeClr>
            </a:gs>
            <a:gs pos="70000">
              <a:srgbClr val="072F6C">
                <a:lumMod val="50000"/>
                <a:lumOff val="50000"/>
                <a:alpha val="25000"/>
              </a:srgbClr>
            </a:gs>
            <a:gs pos="100000">
              <a:srgbClr val="072F6C">
                <a:lumMod val="100000"/>
                <a:alpha val="75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185" y="2020443"/>
            <a:ext cx="8595955" cy="481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185" y="7034660"/>
            <a:ext cx="2242423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FE918-2885-48FF-93DC-0CC6CA877C7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1345" y="7034660"/>
            <a:ext cx="3363635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38717" y="7034660"/>
            <a:ext cx="2242423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C5228-8071-4FDD-AA71-64BF6CAF60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" y="415947"/>
            <a:ext cx="9973208" cy="1237741"/>
          </a:xfrm>
          <a:prstGeom prst="rect">
            <a:avLst/>
          </a:prstGeom>
          <a:solidFill>
            <a:srgbClr val="FF5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747" tIns="37374" rIns="74747" bIns="373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71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8" y="275835"/>
            <a:ext cx="1573720" cy="151796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8412" y="415947"/>
            <a:ext cx="7523267" cy="1237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60" y="217901"/>
            <a:ext cx="1693374" cy="161916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46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>
    <p:wipe dir="r"/>
  </p:transition>
  <p:txStyles>
    <p:titleStyle>
      <a:lvl1pPr algn="ctr" defTabSz="747412" rtl="0" eaLnBrk="1" latinLnBrk="0" hangingPunct="1">
        <a:lnSpc>
          <a:spcPct val="90000"/>
        </a:lnSpc>
        <a:spcBef>
          <a:spcPct val="0"/>
        </a:spcBef>
        <a:buNone/>
        <a:defRPr sz="3597" b="1" kern="1200">
          <a:solidFill>
            <a:srgbClr val="072F6C"/>
          </a:solidFill>
          <a:latin typeface="+mj-lt"/>
          <a:ea typeface="+mj-ea"/>
          <a:cs typeface="+mj-cs"/>
        </a:defRPr>
      </a:lvl1pPr>
    </p:titleStyle>
    <p:bodyStyle>
      <a:lvl1pPr marL="186853" indent="-186853" algn="l" defTabSz="747412" rtl="0" eaLnBrk="1" latinLnBrk="0" hangingPunct="1">
        <a:lnSpc>
          <a:spcPct val="90000"/>
        </a:lnSpc>
        <a:spcBef>
          <a:spcPts val="817"/>
        </a:spcBef>
        <a:buFont typeface="Arial" panose="020B0604020202020204" pitchFamily="34" charset="0"/>
        <a:buChar char="•"/>
        <a:defRPr sz="2289" kern="1200">
          <a:solidFill>
            <a:schemeClr val="tx1"/>
          </a:solidFill>
          <a:latin typeface="+mn-lt"/>
          <a:ea typeface="+mn-ea"/>
          <a:cs typeface="+mn-cs"/>
        </a:defRPr>
      </a:lvl1pPr>
      <a:lvl2pPr marL="560559" indent="-186853" algn="l" defTabSz="7474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962" kern="1200">
          <a:solidFill>
            <a:schemeClr val="tx1"/>
          </a:solidFill>
          <a:latin typeface="+mn-lt"/>
          <a:ea typeface="+mn-ea"/>
          <a:cs typeface="+mn-cs"/>
        </a:defRPr>
      </a:lvl2pPr>
      <a:lvl3pPr marL="934264" indent="-186853" algn="l" defTabSz="7474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307971" indent="-186853" algn="l" defTabSz="7474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4pPr>
      <a:lvl5pPr marL="1681677" indent="-186853" algn="l" defTabSz="7474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5pPr>
      <a:lvl6pPr marL="2055383" indent="-186853" algn="l" defTabSz="7474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429089" indent="-186853" algn="l" defTabSz="7474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802794" indent="-186853" algn="l" defTabSz="7474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3176501" indent="-186853" algn="l" defTabSz="7474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7412" rtl="0" eaLnBrk="1" latinLnBrk="0" hangingPunct="1">
        <a:defRPr sz="1471" kern="1200">
          <a:solidFill>
            <a:schemeClr val="tx1"/>
          </a:solidFill>
          <a:latin typeface="+mn-lt"/>
          <a:ea typeface="+mn-ea"/>
          <a:cs typeface="+mn-cs"/>
        </a:defRPr>
      </a:lvl1pPr>
      <a:lvl2pPr marL="373706" algn="l" defTabSz="747412" rtl="0" eaLnBrk="1" latinLnBrk="0" hangingPunct="1">
        <a:defRPr sz="1471" kern="1200">
          <a:solidFill>
            <a:schemeClr val="tx1"/>
          </a:solidFill>
          <a:latin typeface="+mn-lt"/>
          <a:ea typeface="+mn-ea"/>
          <a:cs typeface="+mn-cs"/>
        </a:defRPr>
      </a:lvl2pPr>
      <a:lvl3pPr marL="747412" algn="l" defTabSz="747412" rtl="0" eaLnBrk="1" latinLnBrk="0" hangingPunct="1">
        <a:defRPr sz="1471" kern="1200">
          <a:solidFill>
            <a:schemeClr val="tx1"/>
          </a:solidFill>
          <a:latin typeface="+mn-lt"/>
          <a:ea typeface="+mn-ea"/>
          <a:cs typeface="+mn-cs"/>
        </a:defRPr>
      </a:lvl3pPr>
      <a:lvl4pPr marL="1121118" algn="l" defTabSz="747412" rtl="0" eaLnBrk="1" latinLnBrk="0" hangingPunct="1">
        <a:defRPr sz="1471" kern="1200">
          <a:solidFill>
            <a:schemeClr val="tx1"/>
          </a:solidFill>
          <a:latin typeface="+mn-lt"/>
          <a:ea typeface="+mn-ea"/>
          <a:cs typeface="+mn-cs"/>
        </a:defRPr>
      </a:lvl4pPr>
      <a:lvl5pPr marL="1494824" algn="l" defTabSz="747412" rtl="0" eaLnBrk="1" latinLnBrk="0" hangingPunct="1">
        <a:defRPr sz="1471" kern="1200">
          <a:solidFill>
            <a:schemeClr val="tx1"/>
          </a:solidFill>
          <a:latin typeface="+mn-lt"/>
          <a:ea typeface="+mn-ea"/>
          <a:cs typeface="+mn-cs"/>
        </a:defRPr>
      </a:lvl5pPr>
      <a:lvl6pPr marL="1868530" algn="l" defTabSz="747412" rtl="0" eaLnBrk="1" latinLnBrk="0" hangingPunct="1"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42235" algn="l" defTabSz="747412" rtl="0" eaLnBrk="1" latinLnBrk="0" hangingPunct="1"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615942" algn="l" defTabSz="747412" rtl="0" eaLnBrk="1" latinLnBrk="0" hangingPunct="1"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89648" algn="l" defTabSz="747412" rtl="0" eaLnBrk="1" latinLnBrk="0" hangingPunct="1"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frotc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23"/>
          <p:cNvSpPr txBox="1">
            <a:spLocks noChangeArrowheads="1"/>
          </p:cNvSpPr>
          <p:nvPr/>
        </p:nvSpPr>
        <p:spPr bwMode="auto">
          <a:xfrm>
            <a:off x="1119982" y="7173824"/>
            <a:ext cx="77263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03" tIns="50151" rIns="100303" bIns="50151">
            <a:spAutoFit/>
          </a:bodyPr>
          <a:lstStyle/>
          <a:p>
            <a:pPr algn="ctr" defTabSz="1003300" eaLnBrk="0" hangingPunct="0"/>
            <a:r>
              <a:rPr lang="en-US" b="1" i="1" u="none" dirty="0"/>
              <a:t>Sustaining the Combat Capability of America’s Air Force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47713" y="-127000"/>
            <a:ext cx="8470900" cy="1265238"/>
          </a:xfrm>
          <a:prstGeom prst="rect">
            <a:avLst/>
          </a:prstGeom>
        </p:spPr>
        <p:txBody>
          <a:bodyPr lIns="99274" tIns="48766" rIns="99274" bIns="48766"/>
          <a:lstStyle/>
          <a:p>
            <a:pPr algn="ctr" defTabSz="1003300" eaLnBrk="0" hangingPunct="0">
              <a:lnSpc>
                <a:spcPct val="120000"/>
              </a:lnSpc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defTabSz="1003300" eaLnBrk="0" hangingPunct="0">
              <a:lnSpc>
                <a:spcPct val="120000"/>
              </a:lnSpc>
            </a:pPr>
            <a:r>
              <a:rPr lang="en-US" sz="2800" dirty="0">
                <a:solidFill>
                  <a:srgbClr val="000066"/>
                </a:solidFill>
              </a:rPr>
              <a:t>Captain David Stebbins</a:t>
            </a:r>
            <a:br>
              <a:rPr lang="en-US" sz="2800" dirty="0">
                <a:solidFill>
                  <a:srgbClr val="000066"/>
                </a:solidFill>
              </a:rPr>
            </a:br>
            <a:r>
              <a:rPr lang="en-US" sz="2800" dirty="0">
                <a:solidFill>
                  <a:srgbClr val="000066"/>
                </a:solidFill>
              </a:rPr>
              <a:t>Recruiting Flight Commander</a:t>
            </a:r>
            <a:br>
              <a:rPr lang="en-US" sz="2800" dirty="0">
                <a:solidFill>
                  <a:srgbClr val="000066"/>
                </a:solidFill>
              </a:rPr>
            </a:br>
            <a:r>
              <a:rPr lang="en-US" sz="2800" dirty="0">
                <a:solidFill>
                  <a:srgbClr val="000066"/>
                </a:solidFill>
              </a:rPr>
              <a:t>AFROTC </a:t>
            </a:r>
            <a:r>
              <a:rPr lang="en-US" sz="2800" dirty="0" err="1">
                <a:solidFill>
                  <a:srgbClr val="000066"/>
                </a:solidFill>
              </a:rPr>
              <a:t>Det</a:t>
            </a:r>
            <a:r>
              <a:rPr lang="en-US" sz="2800" dirty="0">
                <a:solidFill>
                  <a:srgbClr val="000066"/>
                </a:solidFill>
              </a:rPr>
              <a:t> 535</a:t>
            </a:r>
            <a:endParaRPr lang="en-US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35742" y="1204290"/>
            <a:ext cx="5301836" cy="2716506"/>
          </a:xfrm>
        </p:spPr>
        <p:txBody>
          <a:bodyPr>
            <a:noAutofit/>
          </a:bodyPr>
          <a:lstStyle/>
          <a:p>
            <a:pPr defTabSz="1003300" eaLnBrk="0" hangingPunct="0">
              <a:lnSpc>
                <a:spcPct val="120000"/>
              </a:lnSpc>
            </a:pPr>
            <a:r>
              <a:rPr lang="en-US" sz="3200" b="1" dirty="0">
                <a:solidFill>
                  <a:srgbClr val="000066"/>
                </a:solidFill>
              </a:rPr>
              <a:t>Air Force</a:t>
            </a:r>
          </a:p>
          <a:p>
            <a:pPr defTabSz="1003300" eaLnBrk="0" hangingPunct="0">
              <a:lnSpc>
                <a:spcPct val="120000"/>
              </a:lnSpc>
            </a:pPr>
            <a:r>
              <a:rPr lang="en-US" sz="3200" b="1" dirty="0">
                <a:solidFill>
                  <a:srgbClr val="000066"/>
                </a:solidFill>
              </a:rPr>
              <a:t>Reserve Officer </a:t>
            </a:r>
          </a:p>
          <a:p>
            <a:pPr defTabSz="1003300" eaLnBrk="0" hangingPunct="0">
              <a:lnSpc>
                <a:spcPct val="120000"/>
              </a:lnSpc>
            </a:pPr>
            <a:r>
              <a:rPr lang="en-US" sz="3200" b="1" dirty="0">
                <a:solidFill>
                  <a:srgbClr val="000066"/>
                </a:solidFill>
              </a:rPr>
              <a:t>Training Corps (AFROTC)</a:t>
            </a:r>
            <a:endParaRPr lang="en-US" sz="3200" b="1" kern="0" dirty="0">
              <a:solidFill>
                <a:schemeClr val="folHlink"/>
              </a:solidFill>
            </a:endParaRPr>
          </a:p>
          <a:p>
            <a:pPr defTabSz="1003300" eaLnBrk="0" hangingPunct="0">
              <a:lnSpc>
                <a:spcPct val="120000"/>
              </a:lnSpc>
            </a:pPr>
            <a:r>
              <a:rPr lang="en-US" sz="3200" b="1" dirty="0">
                <a:solidFill>
                  <a:srgbClr val="000066"/>
                </a:solidFill>
              </a:rPr>
              <a:t>Informational Brief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407248"/>
            <a:ext cx="8470900" cy="1265238"/>
          </a:xfrm>
        </p:spPr>
        <p:txBody>
          <a:bodyPr/>
          <a:lstStyle/>
          <a:p>
            <a:r>
              <a:rPr lang="en-US" dirty="0"/>
              <a:t>What are AFROTC Benefits?</a:t>
            </a:r>
          </a:p>
        </p:txBody>
      </p:sp>
      <p:sp>
        <p:nvSpPr>
          <p:cNvPr id="22531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669955" y="1945537"/>
            <a:ext cx="8673221" cy="66195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Fulfilling and exciting Air Force careers!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543"/>
            <a:ext cx="3035808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2880544"/>
            <a:ext cx="4838949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85"/>
          <a:stretch/>
        </p:blipFill>
        <p:spPr>
          <a:xfrm>
            <a:off x="7403882" y="2879046"/>
            <a:ext cx="2562443" cy="2155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51" y="5011053"/>
            <a:ext cx="4375080" cy="1929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29128"/>
          <a:stretch/>
        </p:blipFill>
        <p:spPr>
          <a:xfrm>
            <a:off x="7331976" y="5014142"/>
            <a:ext cx="2706254" cy="1925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9" y="5014143"/>
            <a:ext cx="4368074" cy="192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41242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407253"/>
            <a:ext cx="8470900" cy="1265238"/>
          </a:xfrm>
        </p:spPr>
        <p:txBody>
          <a:bodyPr/>
          <a:lstStyle/>
          <a:p>
            <a:r>
              <a:rPr lang="en-US" dirty="0"/>
              <a:t>Examples of</a:t>
            </a:r>
            <a:br>
              <a:rPr lang="en-US" dirty="0"/>
            </a:br>
            <a:r>
              <a:rPr lang="en-US" dirty="0"/>
              <a:t>Air Force Benefits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5478" y="1816875"/>
            <a:ext cx="4837685" cy="3590173"/>
          </a:xfrm>
        </p:spPr>
        <p:txBody>
          <a:bodyPr/>
          <a:lstStyle/>
          <a:p>
            <a:r>
              <a:rPr lang="en-US" sz="2600" b="1" dirty="0"/>
              <a:t>Starting compensation </a:t>
            </a:r>
            <a:r>
              <a:rPr lang="en-US" sz="2600" b="1" dirty="0" err="1"/>
              <a:t>approx</a:t>
            </a:r>
            <a:r>
              <a:rPr lang="en-US" sz="2600" b="1" dirty="0"/>
              <a:t> $50k per </a:t>
            </a:r>
            <a:r>
              <a:rPr lang="en-US" sz="2600" b="1" dirty="0" err="1"/>
              <a:t>yr</a:t>
            </a:r>
            <a:endParaRPr lang="en-US" sz="2600" b="1" dirty="0"/>
          </a:p>
          <a:p>
            <a:endParaRPr lang="en-US" sz="2200" b="1" dirty="0"/>
          </a:p>
          <a:p>
            <a:r>
              <a:rPr lang="en-US" sz="2600" b="1" dirty="0"/>
              <a:t>Allowances for food and housing based on location</a:t>
            </a:r>
          </a:p>
          <a:p>
            <a:endParaRPr lang="en-US" sz="2200" b="1" dirty="0"/>
          </a:p>
          <a:p>
            <a:r>
              <a:rPr lang="en-US" sz="2600" b="1" dirty="0"/>
              <a:t>VA benefits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5108497" y="1811987"/>
            <a:ext cx="4159250" cy="3330366"/>
          </a:xfrm>
        </p:spPr>
        <p:txBody>
          <a:bodyPr/>
          <a:lstStyle/>
          <a:p>
            <a:r>
              <a:rPr lang="en-US" sz="2600" b="1" dirty="0"/>
              <a:t>Full medical / dental care coverage</a:t>
            </a:r>
          </a:p>
          <a:p>
            <a:endParaRPr lang="en-US" sz="2200" b="1" dirty="0"/>
          </a:p>
          <a:p>
            <a:r>
              <a:rPr lang="en-US" sz="2600" b="1" dirty="0"/>
              <a:t>30 days paid vacation per year</a:t>
            </a:r>
          </a:p>
          <a:p>
            <a:endParaRPr lang="en-US" sz="2200" b="1" dirty="0"/>
          </a:p>
          <a:p>
            <a:r>
              <a:rPr lang="en-US" sz="2600" b="1" dirty="0"/>
              <a:t>Retire in 20 years!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19" y="5517249"/>
            <a:ext cx="4728488" cy="17199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448355"/>
            <a:ext cx="8470900" cy="1265238"/>
          </a:xfrm>
        </p:spPr>
        <p:txBody>
          <a:bodyPr/>
          <a:lstStyle/>
          <a:p>
            <a:r>
              <a:rPr lang="en-US" dirty="0"/>
              <a:t>AFROTC</a:t>
            </a:r>
            <a:br>
              <a:rPr lang="en-US" dirty="0"/>
            </a:br>
            <a:r>
              <a:rPr lang="en-US" dirty="0"/>
              <a:t>Extracurricular Activities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3862" y="1713990"/>
            <a:ext cx="9417970" cy="5834742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sz="20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b="1" u="sng" dirty="0"/>
              <a:t>Extracurricular / Social Activities Examples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/>
              <a:t>Drill Team – Spring Competition at RPI &amp; potentially Villanova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/>
              <a:t>Color Guard – Present the flag during games &amp; other events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/>
              <a:t>Arnold Air Society – Community Service Organization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/>
              <a:t>Silver Wings – Community Service Org. (sister to AAS)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/>
              <a:t>Pershing Rifles – Co-ed Military Fraternity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/>
              <a:t>Civil Air Patrol – Incentive Flights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/>
              <a:t>U.S. Air Force Base Visits and Military Incentive Flights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/>
              <a:t>Intramurals (volleyball, softball, basketball, soccer, flag football, etc.)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/>
              <a:t>Team-building:  Paint Ball, Obstacle Courses, Ropes Courses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/>
              <a:t>Detachment Events &amp; Outings (picnics, BBQs, bowling, etc.)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/>
              <a:t>SU First Year Learning Community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28906" y="407254"/>
            <a:ext cx="8470900" cy="1265238"/>
          </a:xfrm>
        </p:spPr>
        <p:txBody>
          <a:bodyPr/>
          <a:lstStyle/>
          <a:p>
            <a:r>
              <a:rPr lang="en-US" dirty="0"/>
              <a:t>AFROTC Scholarships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2088" y="2032100"/>
            <a:ext cx="9385300" cy="5143500"/>
          </a:xfrm>
        </p:spPr>
        <p:txBody>
          <a:bodyPr/>
          <a:lstStyle/>
          <a:p>
            <a:r>
              <a:rPr lang="en-US" sz="2400" b="1" dirty="0"/>
              <a:t>Award of scholarships is based on merit</a:t>
            </a:r>
          </a:p>
          <a:p>
            <a:pPr lvl="1"/>
            <a:r>
              <a:rPr lang="en-US" sz="2000" b="1" dirty="0"/>
              <a:t>Competitive basis – </a:t>
            </a:r>
            <a:r>
              <a:rPr lang="en-US" sz="2000" b="1" u="sng" dirty="0"/>
              <a:t>not</a:t>
            </a:r>
            <a:r>
              <a:rPr lang="en-US" sz="2000" b="1" dirty="0"/>
              <a:t> financial need</a:t>
            </a:r>
          </a:p>
          <a:p>
            <a:pPr lvl="1"/>
            <a:r>
              <a:rPr lang="en-US" sz="2000" b="1" dirty="0"/>
              <a:t>AFROTC is not a financial aid source</a:t>
            </a:r>
            <a:br>
              <a:rPr lang="en-US" sz="2000" b="1" dirty="0"/>
            </a:br>
            <a:endParaRPr lang="en-US" b="1" dirty="0"/>
          </a:p>
          <a:p>
            <a:r>
              <a:rPr lang="en-US" sz="2400" b="1" dirty="0"/>
              <a:t>Designed to meet AF officer requirements</a:t>
            </a:r>
          </a:p>
          <a:p>
            <a:pPr lvl="1"/>
            <a:endParaRPr lang="en-US" b="1" dirty="0"/>
          </a:p>
          <a:p>
            <a:r>
              <a:rPr lang="en-US" sz="2400" b="1" dirty="0"/>
              <a:t>Number of scholarships awarded is driven by need and budget in a given year</a:t>
            </a:r>
          </a:p>
          <a:p>
            <a:pPr lvl="1"/>
            <a:endParaRPr lang="en-US" b="1" dirty="0"/>
          </a:p>
          <a:p>
            <a:r>
              <a:rPr lang="en-US" sz="2400" b="1" dirty="0">
                <a:solidFill>
                  <a:srgbClr val="0066FF"/>
                </a:solidFill>
              </a:rPr>
              <a:t>All academic majors can apply -- not just technical majors</a:t>
            </a:r>
          </a:p>
          <a:p>
            <a:endParaRPr lang="en-US" sz="2400" b="1" dirty="0">
              <a:solidFill>
                <a:srgbClr val="0066FF"/>
              </a:solidFill>
            </a:endParaRPr>
          </a:p>
          <a:p>
            <a:r>
              <a:rPr lang="en-US" sz="2400" b="1" dirty="0">
                <a:solidFill>
                  <a:srgbClr val="0066FF"/>
                </a:solidFill>
              </a:rPr>
              <a:t>You do not need to be on scholarship to be a cadet!</a:t>
            </a:r>
          </a:p>
          <a:p>
            <a:pPr lvl="1">
              <a:buFontTx/>
              <a:buNone/>
            </a:pPr>
            <a:endParaRPr lang="en-US" sz="2800" dirty="0"/>
          </a:p>
          <a:p>
            <a:pPr lvl="1"/>
            <a:endParaRPr lang="en-US" sz="2800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AFROTC Scholarships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15925" y="2235927"/>
            <a:ext cx="9301163" cy="5143500"/>
          </a:xfrm>
        </p:spPr>
        <p:txBody>
          <a:bodyPr/>
          <a:lstStyle/>
          <a:p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</a:rPr>
              <a:t>High School Scholarship Program (HSSP)</a:t>
            </a:r>
          </a:p>
          <a:p>
            <a:pPr lvl="1"/>
            <a:r>
              <a:rPr lang="en-US" sz="2800" b="1" dirty="0"/>
              <a:t>For high school seniors</a:t>
            </a:r>
          </a:p>
          <a:p>
            <a:pPr>
              <a:buFontTx/>
              <a:buNone/>
            </a:pPr>
            <a:endParaRPr lang="en-US" sz="3600" b="1" dirty="0"/>
          </a:p>
          <a:p>
            <a:r>
              <a:rPr lang="en-US" sz="3200" b="1" dirty="0">
                <a:hlinkClick r:id="rId2" action="ppaction://hlinksldjump"/>
              </a:rPr>
              <a:t>In-College Scholarship Program (ICSP)</a:t>
            </a:r>
            <a:endParaRPr lang="en-US" sz="3200" b="1" dirty="0"/>
          </a:p>
          <a:p>
            <a:pPr lvl="1"/>
            <a:r>
              <a:rPr lang="en-US" sz="2800" b="1" dirty="0"/>
              <a:t>For students already in college</a:t>
            </a:r>
            <a:r>
              <a:rPr lang="en-US" sz="3200" b="1" dirty="0"/>
              <a:t>	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AFROTC Scholarships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15925" y="2235933"/>
            <a:ext cx="9301163" cy="5143500"/>
          </a:xfrm>
        </p:spPr>
        <p:txBody>
          <a:bodyPr/>
          <a:lstStyle/>
          <a:p>
            <a:r>
              <a:rPr lang="en-US" sz="3200" b="1" dirty="0">
                <a:solidFill>
                  <a:srgbClr val="3333FF"/>
                </a:solidFill>
              </a:rPr>
              <a:t>High School Scholarship Program (HSSP)</a:t>
            </a:r>
          </a:p>
          <a:p>
            <a:pPr lvl="1"/>
            <a:r>
              <a:rPr lang="en-US" sz="2800" b="1" dirty="0">
                <a:solidFill>
                  <a:srgbClr val="3333FF"/>
                </a:solidFill>
              </a:rPr>
              <a:t>For high school seniors</a:t>
            </a:r>
          </a:p>
          <a:p>
            <a:pPr>
              <a:buFontTx/>
              <a:buNone/>
            </a:pPr>
            <a:endParaRPr lang="en-US" sz="3600" b="1" dirty="0"/>
          </a:p>
          <a:p>
            <a:r>
              <a:rPr lang="en-US" sz="3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In-College Scholarship Program (ICSP)</a:t>
            </a:r>
          </a:p>
          <a:p>
            <a:pPr lvl="1"/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For students already in college</a:t>
            </a:r>
            <a:r>
              <a:rPr lang="en-US" sz="3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410180"/>
            <a:ext cx="8470900" cy="1265238"/>
          </a:xfrm>
        </p:spPr>
        <p:txBody>
          <a:bodyPr>
            <a:normAutofit/>
          </a:bodyPr>
          <a:lstStyle/>
          <a:p>
            <a:r>
              <a:rPr lang="en-US" dirty="0"/>
              <a:t>High School</a:t>
            </a:r>
            <a:br>
              <a:rPr lang="en-US" dirty="0"/>
            </a:br>
            <a:r>
              <a:rPr lang="en-US" dirty="0"/>
              <a:t>Scholarship Program (HSSP)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23862" y="2153214"/>
            <a:ext cx="8996863" cy="5312736"/>
          </a:xfrm>
        </p:spPr>
        <p:txBody>
          <a:bodyPr/>
          <a:lstStyle/>
          <a:p>
            <a:pPr marL="609600" indent="-609600" defTabSz="914400">
              <a:lnSpc>
                <a:spcPct val="90000"/>
              </a:lnSpc>
              <a:spcBef>
                <a:spcPts val="0"/>
              </a:spcBef>
            </a:pPr>
            <a:r>
              <a:rPr lang="en-US" sz="2400" b="1" dirty="0"/>
              <a:t>Compete for 3- and 4-year scholarships</a:t>
            </a:r>
          </a:p>
          <a:p>
            <a:pPr marL="1047750" lvl="1" indent="-609600" defTabSz="914400">
              <a:lnSpc>
                <a:spcPct val="90000"/>
              </a:lnSpc>
              <a:spcBef>
                <a:spcPts val="0"/>
              </a:spcBef>
            </a:pPr>
            <a:r>
              <a:rPr lang="en-US" sz="2000" b="1" dirty="0"/>
              <a:t>Tuition and fees only – </a:t>
            </a:r>
            <a:r>
              <a:rPr lang="en-US" sz="2000" b="1" u="sng" dirty="0"/>
              <a:t>not</a:t>
            </a:r>
            <a:r>
              <a:rPr lang="en-US" sz="2000" b="1" dirty="0"/>
              <a:t> room and board </a:t>
            </a:r>
          </a:p>
          <a:p>
            <a:pPr marL="609600" indent="-609600" defTabSz="914400">
              <a:lnSpc>
                <a:spcPct val="90000"/>
              </a:lnSpc>
              <a:spcBef>
                <a:spcPts val="0"/>
              </a:spcBef>
            </a:pPr>
            <a:endParaRPr lang="en-US" sz="2400" b="1" dirty="0"/>
          </a:p>
          <a:p>
            <a:pPr marL="609600" indent="-609600" defTabSz="914400">
              <a:lnSpc>
                <a:spcPct val="90000"/>
              </a:lnSpc>
              <a:spcBef>
                <a:spcPts val="0"/>
              </a:spcBef>
            </a:pPr>
            <a:r>
              <a:rPr lang="en-US" sz="2400" b="1" dirty="0"/>
              <a:t>May be awarded one of three types</a:t>
            </a:r>
          </a:p>
          <a:p>
            <a:pPr marL="1047750" lvl="1" indent="-609600" defTabSz="914400">
              <a:lnSpc>
                <a:spcPct val="90000"/>
              </a:lnSpc>
              <a:spcBef>
                <a:spcPts val="0"/>
              </a:spcBef>
            </a:pPr>
            <a:r>
              <a:rPr lang="en-US" sz="2000" b="1" u="sng" dirty="0"/>
              <a:t>Type 1</a:t>
            </a:r>
            <a:r>
              <a:rPr lang="en-US" sz="2000" b="1" dirty="0"/>
              <a:t> – full tuition / fees</a:t>
            </a:r>
          </a:p>
          <a:p>
            <a:pPr marL="1047750" lvl="1" indent="-609600" defTabSz="914400">
              <a:lnSpc>
                <a:spcPct val="90000"/>
              </a:lnSpc>
              <a:spcBef>
                <a:spcPts val="0"/>
              </a:spcBef>
            </a:pPr>
            <a:endParaRPr lang="en-US" sz="2000" b="1" u="sng" dirty="0"/>
          </a:p>
          <a:p>
            <a:pPr marL="1047750" lvl="1" indent="-609600" defTabSz="914400">
              <a:lnSpc>
                <a:spcPct val="90000"/>
              </a:lnSpc>
              <a:spcBef>
                <a:spcPts val="0"/>
              </a:spcBef>
            </a:pPr>
            <a:r>
              <a:rPr lang="en-US" sz="2000" b="1" u="sng" dirty="0"/>
              <a:t>Type 2</a:t>
            </a:r>
            <a:r>
              <a:rPr lang="en-US" sz="2000" b="1" dirty="0"/>
              <a:t> – max tuition $18K/ fees $1K per year </a:t>
            </a:r>
          </a:p>
          <a:p>
            <a:pPr marL="1047750" lvl="1" indent="-609600" defTabSz="914400">
              <a:lnSpc>
                <a:spcPct val="90000"/>
              </a:lnSpc>
              <a:spcBef>
                <a:spcPts val="0"/>
              </a:spcBef>
            </a:pPr>
            <a:endParaRPr lang="en-US" sz="2000" b="1" u="sng" dirty="0"/>
          </a:p>
          <a:p>
            <a:pPr marL="1047750" lvl="1" indent="-609600" defTabSz="914400">
              <a:lnSpc>
                <a:spcPct val="90000"/>
              </a:lnSpc>
              <a:spcBef>
                <a:spcPts val="0"/>
              </a:spcBef>
            </a:pPr>
            <a:r>
              <a:rPr lang="en-US" sz="2000" b="1" u="sng" dirty="0"/>
              <a:t>Type 7</a:t>
            </a:r>
            <a:r>
              <a:rPr lang="en-US" sz="2000" b="1" dirty="0"/>
              <a:t> – full tuition at public college/university where student qualifies at in-state tuition rate</a:t>
            </a:r>
          </a:p>
          <a:p>
            <a:pPr marL="609600" indent="-609600" defTabSz="914400">
              <a:lnSpc>
                <a:spcPct val="90000"/>
              </a:lnSpc>
              <a:spcBef>
                <a:spcPts val="0"/>
              </a:spcBef>
            </a:pPr>
            <a:endParaRPr lang="en-US" sz="2400" b="1" dirty="0"/>
          </a:p>
          <a:p>
            <a:pPr marL="609600" indent="-609600" defTabSz="914400">
              <a:lnSpc>
                <a:spcPct val="90000"/>
              </a:lnSpc>
              <a:spcBef>
                <a:spcPts val="0"/>
              </a:spcBef>
            </a:pPr>
            <a:r>
              <a:rPr lang="en-US" sz="2400" b="1" dirty="0"/>
              <a:t>All also provide $900 per year for books</a:t>
            </a:r>
          </a:p>
          <a:p>
            <a:pPr marL="609600" indent="-609600" defTabSz="914400">
              <a:lnSpc>
                <a:spcPct val="90000"/>
              </a:lnSpc>
              <a:spcBef>
                <a:spcPts val="0"/>
              </a:spcBef>
            </a:pPr>
            <a:endParaRPr lang="en-US" sz="2400" b="1" dirty="0"/>
          </a:p>
          <a:p>
            <a:pPr marL="609600" indent="-609600" defTabSz="914400">
              <a:lnSpc>
                <a:spcPct val="90000"/>
              </a:lnSpc>
              <a:spcBef>
                <a:spcPts val="0"/>
              </a:spcBef>
            </a:pPr>
            <a:r>
              <a:rPr lang="en-US" sz="2400" b="1" dirty="0"/>
              <a:t>All also provide $300 - $500 monthly stipend  </a:t>
            </a:r>
          </a:p>
          <a:p>
            <a:pPr marL="609600" indent="-609600" defTabSz="914400">
              <a:lnSpc>
                <a:spcPct val="90000"/>
              </a:lnSpc>
              <a:spcBef>
                <a:spcPts val="0"/>
              </a:spcBef>
            </a:pPr>
            <a:endParaRPr lang="en-US" sz="2400" b="1" dirty="0"/>
          </a:p>
          <a:p>
            <a:pPr marL="609600" indent="-609600" defTabSz="914400">
              <a:lnSpc>
                <a:spcPct val="90000"/>
              </a:lnSpc>
              <a:spcBef>
                <a:spcPts val="0"/>
              </a:spcBef>
            </a:pPr>
            <a:r>
              <a:rPr lang="en-US" sz="2000" b="1" dirty="0"/>
              <a:t>Syracuse University and Le Moyne College award additional Room &amp; Board grants to each scholarship cadet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419290"/>
            <a:ext cx="8470900" cy="1265238"/>
          </a:xfrm>
        </p:spPr>
        <p:txBody>
          <a:bodyPr/>
          <a:lstStyle/>
          <a:p>
            <a:r>
              <a:rPr lang="en-US" dirty="0"/>
              <a:t>HSSP: </a:t>
            </a:r>
            <a:br>
              <a:rPr lang="en-US" dirty="0"/>
            </a:br>
            <a:r>
              <a:rPr lang="en-US" dirty="0"/>
              <a:t>Eligibility Requirements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378" y="1891599"/>
            <a:ext cx="9057021" cy="528709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Be US citizen or able to obtain citizenship by last day of first term of freshman year (4-yr offers) or first term of sophomore year (3-yr offers)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Activation cannot occur prior to obtaining citizenship </a:t>
            </a:r>
          </a:p>
          <a:p>
            <a:endParaRPr lang="en-US" sz="2400" b="1" dirty="0"/>
          </a:p>
          <a:p>
            <a:r>
              <a:rPr lang="en-US" sz="2400" b="1" dirty="0"/>
              <a:t>Graduate from high school or have equivalency certificate </a:t>
            </a:r>
          </a:p>
          <a:p>
            <a:endParaRPr lang="en-US" sz="2400" b="1" dirty="0"/>
          </a:p>
          <a:p>
            <a:r>
              <a:rPr lang="en-US" sz="2400" b="1" dirty="0"/>
              <a:t>Be 17 years old prior to scholarship activation </a:t>
            </a:r>
          </a:p>
          <a:p>
            <a:endParaRPr lang="en-US" sz="2400" b="1" dirty="0"/>
          </a:p>
          <a:p>
            <a:r>
              <a:rPr lang="en-US" sz="2400" b="1" dirty="0"/>
              <a:t>Be under 31 years old as of December 31 of the year you will commission </a:t>
            </a:r>
          </a:p>
          <a:p>
            <a:endParaRPr lang="en-US" sz="2400" b="1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9265" y="407093"/>
            <a:ext cx="8470900" cy="1265237"/>
          </a:xfrm>
        </p:spPr>
        <p:txBody>
          <a:bodyPr>
            <a:normAutofit/>
          </a:bodyPr>
          <a:lstStyle/>
          <a:p>
            <a:r>
              <a:rPr lang="en-US" dirty="0"/>
              <a:t>HSSP:  How High</a:t>
            </a:r>
            <a:br>
              <a:rPr lang="en-US" dirty="0"/>
            </a:br>
            <a:r>
              <a:rPr lang="en-US" dirty="0"/>
              <a:t>School Seniors Apply</a:t>
            </a:r>
            <a:r>
              <a:rPr lang="en-US" sz="3600" dirty="0"/>
              <a:t>	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60947" y="2257384"/>
            <a:ext cx="9324473" cy="5000845"/>
          </a:xfrm>
        </p:spPr>
        <p:txBody>
          <a:bodyPr/>
          <a:lstStyle/>
          <a:p>
            <a:pPr marL="609600" indent="-609600" defTabSz="914400">
              <a:lnSpc>
                <a:spcPct val="90000"/>
              </a:lnSpc>
            </a:pPr>
            <a:r>
              <a:rPr lang="en-US" b="1" dirty="0"/>
              <a:t>Complete online application  at  </a:t>
            </a:r>
            <a:r>
              <a:rPr lang="en-US" sz="2400" b="1" dirty="0">
                <a:hlinkClick r:id="rId2"/>
              </a:rPr>
              <a:t>www.AFROTC.com</a:t>
            </a:r>
            <a:endParaRPr lang="en-US" sz="2400" b="1" dirty="0"/>
          </a:p>
          <a:p>
            <a:pPr marL="609600" indent="-609600" defTabSz="914400">
              <a:lnSpc>
                <a:spcPct val="90000"/>
              </a:lnSpc>
            </a:pPr>
            <a:endParaRPr lang="en-US" b="1" dirty="0"/>
          </a:p>
          <a:p>
            <a:pPr marL="609600" indent="-609600" defTabSz="914400">
              <a:lnSpc>
                <a:spcPct val="90000"/>
              </a:lnSpc>
            </a:pPr>
            <a:r>
              <a:rPr lang="en-US" b="1" dirty="0"/>
              <a:t>Deadline for application is </a:t>
            </a:r>
            <a:r>
              <a:rPr lang="en-US" b="1" u="sng" dirty="0"/>
              <a:t>14 Jan 21</a:t>
            </a:r>
          </a:p>
          <a:p>
            <a:pPr marL="609600" indent="-609600" defTabSz="914400">
              <a:lnSpc>
                <a:spcPct val="90000"/>
              </a:lnSpc>
            </a:pPr>
            <a:endParaRPr lang="en-US" b="1" dirty="0"/>
          </a:p>
          <a:p>
            <a:pPr marL="609600" indent="-609600" defTabSz="914400">
              <a:lnSpc>
                <a:spcPct val="90000"/>
              </a:lnSpc>
            </a:pPr>
            <a:r>
              <a:rPr lang="en-US" b="1" dirty="0"/>
              <a:t>Applicants then complete and upload the following to AFROTC.com</a:t>
            </a:r>
          </a:p>
          <a:p>
            <a:pPr marL="990600" lvl="1" indent="-533400" defTabSz="914400">
              <a:lnSpc>
                <a:spcPct val="90000"/>
              </a:lnSpc>
            </a:pPr>
            <a:r>
              <a:rPr lang="en-US" b="1" dirty="0"/>
              <a:t>High School Transcripts and SAT/ACT scores</a:t>
            </a:r>
          </a:p>
          <a:p>
            <a:pPr marL="990600" lvl="1" indent="-533400" defTabSz="914400">
              <a:lnSpc>
                <a:spcPct val="90000"/>
              </a:lnSpc>
            </a:pPr>
            <a:r>
              <a:rPr lang="en-US" b="1" dirty="0"/>
              <a:t>Resume / Extracurricular Activities Sheet</a:t>
            </a:r>
          </a:p>
          <a:p>
            <a:pPr marL="990600" lvl="1" indent="-533400" defTabSz="914400">
              <a:lnSpc>
                <a:spcPct val="90000"/>
              </a:lnSpc>
            </a:pPr>
            <a:r>
              <a:rPr lang="en-US" b="1" dirty="0"/>
              <a:t>Physical Fitness Assessment (PFA) results</a:t>
            </a:r>
          </a:p>
          <a:p>
            <a:pPr marL="609600" indent="-609600" defTabSz="914400">
              <a:lnSpc>
                <a:spcPct val="90000"/>
              </a:lnSpc>
            </a:pPr>
            <a:endParaRPr lang="en-US" b="1" dirty="0"/>
          </a:p>
          <a:p>
            <a:pPr marL="609600" indent="-609600" defTabSz="914400">
              <a:lnSpc>
                <a:spcPct val="90000"/>
              </a:lnSpc>
            </a:pPr>
            <a:r>
              <a:rPr lang="en-US" b="1" dirty="0"/>
              <a:t>Qualified apps will schedule an interview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HSSP: Critical Majors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" y="1937747"/>
            <a:ext cx="9763124" cy="4230008"/>
          </a:xfrm>
        </p:spPr>
        <p:txBody>
          <a:bodyPr>
            <a:noAutofit/>
          </a:bodyPr>
          <a:lstStyle/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Aeronautical Engineering		Architecture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Aerospace Engineering			Chemistry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Architectural Engineering		Computer Science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 err="1">
                <a:solidFill>
                  <a:srgbClr val="000000"/>
                </a:solidFill>
              </a:rPr>
              <a:t>Astronautical</a:t>
            </a:r>
            <a:r>
              <a:rPr lang="en-US" sz="2800" b="1" dirty="0">
                <a:solidFill>
                  <a:srgbClr val="000000"/>
                </a:solidFill>
              </a:rPr>
              <a:t> Engineering		Mathematics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Civil Engineering				Meteorology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Computer Engineering			Operations Research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Electrical Engineering			Physics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Environmental Engineering		Nuclear Physics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Mechanical Engineering		Nuclear Engineering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9274" tIns="48766" rIns="99274" bIns="48766"/>
          <a:lstStyle/>
          <a:p>
            <a:pPr defTabSz="914400"/>
            <a:r>
              <a:rPr lang="en-US" dirty="0"/>
              <a:t>Overview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315913" y="1926133"/>
            <a:ext cx="9247187" cy="5276014"/>
          </a:xfrm>
        </p:spPr>
        <p:txBody>
          <a:bodyPr/>
          <a:lstStyle/>
          <a:p>
            <a:pPr marL="342900" indent="-342900" defTabSz="914400">
              <a:spcBef>
                <a:spcPts val="0"/>
              </a:spcBef>
            </a:pPr>
            <a:r>
              <a:rPr lang="en-US" sz="2000" b="1" dirty="0"/>
              <a:t>What is AFROTC?</a:t>
            </a:r>
          </a:p>
          <a:p>
            <a:pPr marL="342900" indent="-342900" defTabSz="914400">
              <a:spcBef>
                <a:spcPts val="0"/>
              </a:spcBef>
            </a:pPr>
            <a:endParaRPr lang="en-US" sz="2000" b="1" dirty="0"/>
          </a:p>
          <a:p>
            <a:pPr marL="342900" indent="-342900" defTabSz="914400">
              <a:spcBef>
                <a:spcPts val="0"/>
              </a:spcBef>
            </a:pPr>
            <a:r>
              <a:rPr lang="en-US" sz="2000" b="1" dirty="0"/>
              <a:t>The AFROTC Program</a:t>
            </a:r>
          </a:p>
          <a:p>
            <a:pPr marL="342900" indent="-342900" defTabSz="914400">
              <a:spcBef>
                <a:spcPts val="0"/>
              </a:spcBef>
            </a:pPr>
            <a:endParaRPr lang="en-US" sz="2000" b="1" dirty="0"/>
          </a:p>
          <a:p>
            <a:pPr marL="342900" indent="-342900" defTabSz="914400">
              <a:spcBef>
                <a:spcPts val="0"/>
              </a:spcBef>
            </a:pPr>
            <a:r>
              <a:rPr lang="en-US" sz="2000" b="1" dirty="0"/>
              <a:t>What are AFROTC Requirements?</a:t>
            </a:r>
          </a:p>
          <a:p>
            <a:pPr marL="342900" indent="-342900" defTabSz="914400">
              <a:spcBef>
                <a:spcPts val="0"/>
              </a:spcBef>
            </a:pPr>
            <a:endParaRPr lang="en-US" sz="2000" b="1" dirty="0"/>
          </a:p>
          <a:p>
            <a:pPr marL="342900" indent="-342900" defTabSz="914400">
              <a:spcBef>
                <a:spcPts val="0"/>
              </a:spcBef>
            </a:pPr>
            <a:r>
              <a:rPr lang="en-US" sz="2000" b="1" dirty="0"/>
              <a:t>AFROTC Det 535 Cross-Town Agreements</a:t>
            </a:r>
          </a:p>
          <a:p>
            <a:pPr marL="342900" indent="-342900" defTabSz="914400">
              <a:spcBef>
                <a:spcPts val="0"/>
              </a:spcBef>
            </a:pPr>
            <a:endParaRPr lang="en-US" sz="2000" b="1" dirty="0"/>
          </a:p>
          <a:p>
            <a:pPr marL="342900" indent="-342900" defTabSz="914400">
              <a:spcBef>
                <a:spcPts val="0"/>
              </a:spcBef>
            </a:pPr>
            <a:r>
              <a:rPr lang="en-US" sz="2000" b="1" dirty="0"/>
              <a:t>Examples of Air Force Benefits</a:t>
            </a:r>
          </a:p>
          <a:p>
            <a:pPr marL="342900" indent="-342900" defTabSz="914400">
              <a:spcBef>
                <a:spcPts val="0"/>
              </a:spcBef>
            </a:pPr>
            <a:endParaRPr lang="en-US" sz="2000" b="1" dirty="0"/>
          </a:p>
          <a:p>
            <a:pPr marL="342900" indent="-342900" defTabSz="914400">
              <a:spcBef>
                <a:spcPts val="0"/>
              </a:spcBef>
            </a:pPr>
            <a:r>
              <a:rPr lang="en-US" sz="2000" b="1" dirty="0"/>
              <a:t>AFROTC Extracurricular Activities</a:t>
            </a:r>
          </a:p>
          <a:p>
            <a:pPr marL="342900" indent="-342900" defTabSz="914400">
              <a:spcBef>
                <a:spcPts val="0"/>
              </a:spcBef>
            </a:pPr>
            <a:endParaRPr lang="en-US" sz="2000" b="1" dirty="0"/>
          </a:p>
          <a:p>
            <a:pPr marL="342900" indent="-342900" defTabSz="914400">
              <a:spcBef>
                <a:spcPts val="0"/>
              </a:spcBef>
            </a:pPr>
            <a:r>
              <a:rPr lang="en-US" sz="2000" b="1" dirty="0"/>
              <a:t>AFROTC Scholarships</a:t>
            </a:r>
          </a:p>
          <a:p>
            <a:pPr marL="781050" lvl="1" indent="-342900" defTabSz="914400">
              <a:spcBef>
                <a:spcPts val="0"/>
              </a:spcBef>
            </a:pPr>
            <a:r>
              <a:rPr lang="en-US" sz="1800" b="1" dirty="0"/>
              <a:t>High School Scholarship Program (HSSP)</a:t>
            </a:r>
          </a:p>
          <a:p>
            <a:pPr marL="781050" lvl="1" indent="-342900" defTabSz="914400">
              <a:spcBef>
                <a:spcPts val="0"/>
              </a:spcBef>
            </a:pPr>
            <a:r>
              <a:rPr lang="en-US" sz="1800" b="1" dirty="0"/>
              <a:t>In-College Scholarship Program (ICSP)</a:t>
            </a:r>
          </a:p>
          <a:p>
            <a:pPr marL="781050" lvl="1" indent="-342900" defTabSz="914400">
              <a:spcBef>
                <a:spcPts val="0"/>
              </a:spcBef>
            </a:pPr>
            <a:endParaRPr lang="en-US" sz="2000" b="1" dirty="0"/>
          </a:p>
          <a:p>
            <a:pPr marL="342900" indent="-342900" defTabSz="914400">
              <a:spcBef>
                <a:spcPts val="0"/>
              </a:spcBef>
            </a:pPr>
            <a:r>
              <a:rPr lang="en-US" sz="2000" b="1" dirty="0"/>
              <a:t>What is the Commitment after AFROTC?</a:t>
            </a:r>
          </a:p>
          <a:p>
            <a:pPr marL="342900" indent="-342900" defTabSz="91440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40" y="2263043"/>
            <a:ext cx="2588734" cy="46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75138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419296"/>
            <a:ext cx="8470900" cy="1265238"/>
          </a:xfrm>
        </p:spPr>
        <p:txBody>
          <a:bodyPr/>
          <a:lstStyle/>
          <a:p>
            <a:r>
              <a:rPr lang="en-US" dirty="0"/>
              <a:t>HSSP:</a:t>
            </a:r>
            <a:br>
              <a:rPr lang="en-US" dirty="0"/>
            </a:br>
            <a:r>
              <a:rPr lang="en-US" dirty="0"/>
              <a:t>How To Keep It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7043" y="1967621"/>
            <a:ext cx="9153358" cy="5143500"/>
          </a:xfrm>
        </p:spPr>
        <p:txBody>
          <a:bodyPr/>
          <a:lstStyle/>
          <a:p>
            <a:r>
              <a:rPr lang="en-US" sz="2400" b="1" dirty="0"/>
              <a:t>Be enrolled and actively participating in AFROTC </a:t>
            </a:r>
          </a:p>
          <a:p>
            <a:endParaRPr lang="en-US" sz="2400" b="1" dirty="0"/>
          </a:p>
          <a:p>
            <a:r>
              <a:rPr lang="en-US" sz="2400" b="1" dirty="0"/>
              <a:t>Maintain at least 2.5 CGPA as full-time student </a:t>
            </a:r>
          </a:p>
          <a:p>
            <a:endParaRPr lang="en-US" sz="2400" b="1" dirty="0"/>
          </a:p>
          <a:p>
            <a:r>
              <a:rPr lang="en-US" sz="2400" b="1" dirty="0"/>
              <a:t>Pass Fitness Assessment (FA) each semester</a:t>
            </a:r>
          </a:p>
          <a:p>
            <a:endParaRPr lang="en-US" sz="2400" b="1" dirty="0"/>
          </a:p>
          <a:p>
            <a:r>
              <a:rPr lang="en-US" sz="2400" b="1" dirty="0"/>
              <a:t>Maintain AFROTC Weight / Body Fat Standards</a:t>
            </a:r>
          </a:p>
          <a:p>
            <a:endParaRPr lang="en-US" sz="2400" b="1" dirty="0"/>
          </a:p>
          <a:p>
            <a:r>
              <a:rPr lang="en-US" sz="2400" b="1" dirty="0"/>
              <a:t>Limited involvements w/ civil, military or school authorities</a:t>
            </a:r>
          </a:p>
          <a:p>
            <a:pPr lvl="1"/>
            <a:r>
              <a:rPr lang="en-US" sz="2000" b="1" dirty="0"/>
              <a:t>No alcohol use under age 21, no alcohol related incidents, no illegal drug use, and no alcohol or prescription drug abuse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AFROTC Scholarships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15925" y="2461957"/>
            <a:ext cx="9301163" cy="5143500"/>
          </a:xfrm>
        </p:spPr>
        <p:txBody>
          <a:bodyPr/>
          <a:lstStyle/>
          <a:p>
            <a:r>
              <a:rPr lang="en-US" sz="3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High School Scholarship Program (HSSP)</a:t>
            </a:r>
          </a:p>
          <a:p>
            <a:pPr lvl="1"/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For high school seniors</a:t>
            </a:r>
          </a:p>
          <a:p>
            <a:pPr>
              <a:buFontTx/>
              <a:buNone/>
            </a:pPr>
            <a:endParaRPr lang="en-US" sz="3600" b="1" dirty="0"/>
          </a:p>
          <a:p>
            <a:r>
              <a:rPr lang="en-US" sz="3200" b="1" dirty="0">
                <a:solidFill>
                  <a:srgbClr val="0066FF"/>
                </a:solidFill>
              </a:rPr>
              <a:t>In-College Scholarship Program (ICSP)</a:t>
            </a:r>
          </a:p>
          <a:p>
            <a:pPr lvl="1"/>
            <a:r>
              <a:rPr lang="en-US" sz="2800" b="1" dirty="0">
                <a:solidFill>
                  <a:srgbClr val="0066FF"/>
                </a:solidFill>
              </a:rPr>
              <a:t>For students already in college</a:t>
            </a:r>
            <a:r>
              <a:rPr lang="en-US" sz="3200" b="1" dirty="0">
                <a:solidFill>
                  <a:srgbClr val="0066FF"/>
                </a:solidFill>
              </a:rPr>
              <a:t>	</a:t>
            </a: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419295"/>
            <a:ext cx="8470900" cy="1265238"/>
          </a:xfrm>
        </p:spPr>
        <p:txBody>
          <a:bodyPr/>
          <a:lstStyle/>
          <a:p>
            <a:r>
              <a:rPr lang="en-US" dirty="0"/>
              <a:t>In-College Scholarship</a:t>
            </a:r>
            <a:br>
              <a:rPr lang="en-US" dirty="0"/>
            </a:br>
            <a:r>
              <a:rPr lang="en-US" dirty="0"/>
              <a:t>Program (ICSP)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09348" y="2062819"/>
            <a:ext cx="9325201" cy="4554538"/>
          </a:xfrm>
        </p:spPr>
        <p:txBody>
          <a:bodyPr/>
          <a:lstStyle/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en-US" sz="2400" b="1" dirty="0"/>
              <a:t>Compete for 2 to 3.5 year scholarships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endParaRPr lang="en-US" sz="2400" b="1" dirty="0"/>
          </a:p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en-US" sz="2400" b="1" dirty="0"/>
              <a:t>Awarded one of several types: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endParaRPr lang="en-US" sz="2400" b="1" dirty="0"/>
          </a:p>
          <a:p>
            <a:pPr marL="941387" lvl="3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b="1" u="sng" dirty="0"/>
              <a:t>Type 1</a:t>
            </a:r>
            <a:r>
              <a:rPr lang="en-US" b="1" dirty="0"/>
              <a:t> – full tuition / fees</a:t>
            </a:r>
            <a:endParaRPr lang="en-US" sz="2000" b="1" u="sng" dirty="0"/>
          </a:p>
          <a:p>
            <a:pPr marL="941387" lvl="3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b="1" u="sng" dirty="0"/>
              <a:t>Type 2</a:t>
            </a:r>
            <a:r>
              <a:rPr lang="en-US" b="1" dirty="0"/>
              <a:t> – max tuition / fees $18K per year</a:t>
            </a:r>
          </a:p>
          <a:p>
            <a:pPr marL="941387" lvl="3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000" b="1" dirty="0"/>
          </a:p>
          <a:p>
            <a:pPr marL="0" indent="-609600" defTabSz="914400">
              <a:lnSpc>
                <a:spcPct val="90000"/>
              </a:lnSpc>
              <a:spcBef>
                <a:spcPts val="0"/>
              </a:spcBef>
            </a:pPr>
            <a:r>
              <a:rPr lang="en-US" sz="2400" b="1" dirty="0"/>
              <a:t>All also provide $900 per year for books</a:t>
            </a:r>
          </a:p>
          <a:p>
            <a:pPr marL="0" indent="-609600" defTabSz="914400">
              <a:lnSpc>
                <a:spcPct val="90000"/>
              </a:lnSpc>
              <a:spcBef>
                <a:spcPts val="0"/>
              </a:spcBef>
            </a:pPr>
            <a:endParaRPr lang="en-US" sz="2400" b="1" dirty="0"/>
          </a:p>
          <a:p>
            <a:pPr marL="0" indent="-609600" defTabSz="914400">
              <a:lnSpc>
                <a:spcPct val="90000"/>
              </a:lnSpc>
              <a:spcBef>
                <a:spcPts val="0"/>
              </a:spcBef>
            </a:pPr>
            <a:r>
              <a:rPr lang="en-US" sz="2400" b="1" dirty="0"/>
              <a:t>All also provide $300 - $500 monthly stipend  </a:t>
            </a:r>
          </a:p>
          <a:p>
            <a:pPr marL="0" indent="-609600" defTabSz="914400">
              <a:lnSpc>
                <a:spcPct val="90000"/>
              </a:lnSpc>
              <a:spcBef>
                <a:spcPts val="0"/>
              </a:spcBef>
            </a:pPr>
            <a:endParaRPr lang="en-US" sz="2400" b="1" dirty="0"/>
          </a:p>
          <a:p>
            <a:pPr marL="609600" indent="-609600" defTabSz="914400">
              <a:lnSpc>
                <a:spcPct val="90000"/>
              </a:lnSpc>
              <a:spcBef>
                <a:spcPts val="0"/>
              </a:spcBef>
            </a:pPr>
            <a:r>
              <a:rPr lang="en-US" sz="2400" b="1" dirty="0"/>
              <a:t>Syracuse University and Le Moyne College award additional Room &amp; Board grants to each scholarship cadet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</a:pPr>
            <a:endParaRPr lang="en-US" sz="2000" b="1" dirty="0"/>
          </a:p>
          <a:p>
            <a:pPr marL="0" lvl="1">
              <a:lnSpc>
                <a:spcPct val="90000"/>
              </a:lnSpc>
              <a:spcBef>
                <a:spcPts val="0"/>
              </a:spcBef>
            </a:pPr>
            <a:endParaRPr lang="en-US" b="1" dirty="0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413353"/>
            <a:ext cx="8470900" cy="1265238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dirty="0"/>
              <a:t>ICSP:</a:t>
            </a:r>
            <a:br>
              <a:rPr lang="en-US" dirty="0"/>
            </a:br>
            <a:r>
              <a:rPr lang="en-US" dirty="0"/>
              <a:t>How College Students Apply</a:t>
            </a:r>
            <a:br>
              <a:rPr lang="en-US" sz="3600" dirty="0"/>
            </a:br>
            <a:r>
              <a:rPr lang="en-US" sz="3600" dirty="0"/>
              <a:t>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12821" y="2052132"/>
            <a:ext cx="9324474" cy="4552950"/>
          </a:xfrm>
        </p:spPr>
        <p:txBody>
          <a:bodyPr/>
          <a:lstStyle/>
          <a:p>
            <a:pPr marL="609600" indent="-609600" defTabSz="914400"/>
            <a:r>
              <a:rPr lang="en-US" b="1" dirty="0"/>
              <a:t>Enroll in AFROTC and complete prerequisites </a:t>
            </a:r>
          </a:p>
          <a:p>
            <a:pPr marL="609600" indent="-609600" defTabSz="914400"/>
            <a:r>
              <a:rPr lang="en-US" b="1" dirty="0"/>
              <a:t>Nominated by AFROTC Det Commander</a:t>
            </a:r>
          </a:p>
          <a:p>
            <a:pPr marL="609600" indent="-609600" defTabSz="914400"/>
            <a:endParaRPr lang="en-US" b="1" dirty="0"/>
          </a:p>
          <a:p>
            <a:pPr marL="609600" indent="-609600" defTabSz="914400"/>
            <a:r>
              <a:rPr lang="en-US" b="1" dirty="0"/>
              <a:t>Strong GPA</a:t>
            </a:r>
          </a:p>
          <a:p>
            <a:pPr marL="609600" indent="-609600" defTabSz="914400"/>
            <a:r>
              <a:rPr lang="en-US" b="1" dirty="0"/>
              <a:t>Excellent SAT/ACT score</a:t>
            </a:r>
          </a:p>
          <a:p>
            <a:pPr marL="609600" indent="-609600" defTabSz="914400"/>
            <a:r>
              <a:rPr lang="en-US" b="1" dirty="0"/>
              <a:t>Passing Fitness Assessment score</a:t>
            </a:r>
          </a:p>
          <a:p>
            <a:pPr marL="609600" indent="-609600" defTabSz="914400"/>
            <a:r>
              <a:rPr lang="en-US" b="1" dirty="0"/>
              <a:t>Outstanding Leadership Potential</a:t>
            </a:r>
          </a:p>
          <a:p>
            <a:pPr marL="990600" lvl="1" indent="-533400" defTabSz="914400"/>
            <a:endParaRPr lang="en-US" b="1" dirty="0"/>
          </a:p>
          <a:p>
            <a:pPr marL="552450" indent="-533400" defTabSz="914400"/>
            <a:r>
              <a:rPr lang="en-US" b="1" dirty="0"/>
              <a:t>Selection board determines scholarship awardees</a:t>
            </a:r>
          </a:p>
          <a:p>
            <a:pPr marL="990600" lvl="1" indent="-533400" defTabSz="914400"/>
            <a:r>
              <a:rPr lang="en-US" sz="2000" b="1" dirty="0"/>
              <a:t>Only Freshman and Sophomores are eligible </a:t>
            </a:r>
            <a:br>
              <a:rPr lang="en-US" sz="2000" b="1" dirty="0"/>
            </a:br>
            <a:r>
              <a:rPr lang="en-US" sz="2000" b="1" dirty="0"/>
              <a:t>(those that have not attended Field Training)</a:t>
            </a:r>
          </a:p>
          <a:p>
            <a:pPr marL="609600" indent="-609600" defTabSz="914400"/>
            <a:endParaRPr lang="en-US" sz="2400" dirty="0"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419291"/>
            <a:ext cx="8470900" cy="1265238"/>
          </a:xfrm>
        </p:spPr>
        <p:txBody>
          <a:bodyPr/>
          <a:lstStyle/>
          <a:p>
            <a:r>
              <a:rPr lang="en-US" dirty="0"/>
              <a:t>ICSP:</a:t>
            </a:r>
            <a:br>
              <a:rPr lang="en-US" dirty="0"/>
            </a:br>
            <a:r>
              <a:rPr lang="en-US" dirty="0"/>
              <a:t>Eligibility Requirements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7175" y="2098904"/>
            <a:ext cx="9451975" cy="453295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Be US citizen or able to obtain citizenship by end of projected term of activation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Meet age, moral and other AFROTC eligibility requirements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Have at least </a:t>
            </a:r>
            <a:r>
              <a:rPr lang="en-US" sz="2000" b="1" dirty="0">
                <a:solidFill>
                  <a:srgbClr val="0066FF"/>
                </a:solidFill>
              </a:rPr>
              <a:t>2.5 CGPA </a:t>
            </a:r>
            <a:r>
              <a:rPr lang="en-US" sz="2000" b="1" dirty="0"/>
              <a:t>and not already on scholarship 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Pass physical exam and be certified commission-qualified by Department of Defense Medical Examination Review Board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Meet AFROTC weight  / body fat standards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Pass the Fitness Assessment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983163" y="3459163"/>
            <a:ext cx="0" cy="669925"/>
          </a:xfrm>
          <a:prstGeom prst="rect">
            <a:avLst/>
          </a:prstGeom>
          <a:solidFill>
            <a:srgbClr val="0D1D58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endParaRPr lang="en-US" u="none"/>
          </a:p>
          <a:p>
            <a:pPr algn="ctr" eaLnBrk="0" hangingPunct="0"/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ICSP:</a:t>
            </a:r>
            <a:br>
              <a:rPr lang="en-US" dirty="0"/>
            </a:br>
            <a:r>
              <a:rPr lang="en-US" dirty="0"/>
              <a:t>Critical Technical Majors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" y="1937747"/>
            <a:ext cx="9763124" cy="4230008"/>
          </a:xfrm>
        </p:spPr>
        <p:txBody>
          <a:bodyPr>
            <a:noAutofit/>
          </a:bodyPr>
          <a:lstStyle/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Aeronautical Engineering		Architecture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Aerospace Engineering			Chemistry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Architectural Engineering		Computer Science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 err="1">
                <a:solidFill>
                  <a:srgbClr val="000000"/>
                </a:solidFill>
              </a:rPr>
              <a:t>Astronautical</a:t>
            </a:r>
            <a:r>
              <a:rPr lang="en-US" sz="2800" b="1" dirty="0">
                <a:solidFill>
                  <a:srgbClr val="000000"/>
                </a:solidFill>
              </a:rPr>
              <a:t> Engineering		Mathematics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Civil Engineering				Meteorology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Computer Engineering			Operations Research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Electrical Engineering			Physics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Environmental Engineering		Nuclear Physics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Mechanical Engineering		Nuclear Engineering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ICSP:</a:t>
            </a:r>
            <a:br>
              <a:rPr lang="en-US" dirty="0"/>
            </a:br>
            <a:r>
              <a:rPr lang="en-US" dirty="0"/>
              <a:t>Foreign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34" y="1731793"/>
            <a:ext cx="8998857" cy="4488783"/>
          </a:xfrm>
        </p:spPr>
        <p:txBody>
          <a:bodyPr numCol="2">
            <a:noAutofit/>
          </a:bodyPr>
          <a:lstStyle/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Arabic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Baluchi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Bengali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3333FF"/>
                </a:solidFill>
              </a:rPr>
              <a:t>Chinese (at Hamilton College)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	Amoy, Cantonese, Mandarin, Wu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Hindi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Indonesian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Japanese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Javanese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Korean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Pashto-Afghan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Persian-Afghan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Persian-Iranian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Punjabi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3333FF"/>
                </a:solidFill>
              </a:rPr>
              <a:t>Russian (at Syracuse University)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Somali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Swahili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Turkish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Turkmen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b="1" dirty="0"/>
              <a:t>Urdu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ICSP:</a:t>
            </a:r>
            <a:br>
              <a:rPr lang="en-US" dirty="0"/>
            </a:br>
            <a:r>
              <a:rPr lang="en-US" dirty="0"/>
              <a:t>How To Keep It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2069452"/>
            <a:ext cx="8470900" cy="4554537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Be enrolled and actively participating in AFROTC </a:t>
            </a:r>
          </a:p>
          <a:p>
            <a:endParaRPr lang="en-US" sz="2400" b="1" dirty="0"/>
          </a:p>
          <a:p>
            <a:r>
              <a:rPr lang="en-US" sz="2400" b="1" dirty="0"/>
              <a:t>Maintain at least </a:t>
            </a:r>
            <a:r>
              <a:rPr lang="en-US" sz="2400" b="1" dirty="0">
                <a:solidFill>
                  <a:srgbClr val="0066FF"/>
                </a:solidFill>
              </a:rPr>
              <a:t>2.5 CGPA </a:t>
            </a:r>
            <a:r>
              <a:rPr lang="en-US" sz="2400" b="1" dirty="0"/>
              <a:t>as full time student</a:t>
            </a:r>
          </a:p>
          <a:p>
            <a:endParaRPr lang="en-US" sz="2400" b="1" dirty="0"/>
          </a:p>
          <a:p>
            <a:r>
              <a:rPr lang="en-US" sz="2400" b="1" dirty="0"/>
              <a:t>Pass PFA each semester</a:t>
            </a:r>
          </a:p>
          <a:p>
            <a:endParaRPr lang="en-US" sz="2400" b="1" dirty="0"/>
          </a:p>
          <a:p>
            <a:r>
              <a:rPr lang="en-US" sz="2400" b="1" dirty="0"/>
              <a:t>Maintain AFROTC Weight / Body Fat Standards</a:t>
            </a:r>
          </a:p>
          <a:p>
            <a:endParaRPr lang="en-US" sz="2400" b="1" dirty="0"/>
          </a:p>
          <a:p>
            <a:r>
              <a:rPr lang="en-US" sz="2400" b="1" dirty="0"/>
              <a:t>Limited involvements w/ civil, military or school authorities</a:t>
            </a:r>
          </a:p>
          <a:p>
            <a:pPr lvl="1"/>
            <a:r>
              <a:rPr lang="en-US" sz="2000" b="1" dirty="0"/>
              <a:t>No alcohol use under age 21, no alcohol related incidents, no illegal drug use, and no alcohol or prescription drug abuse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414322"/>
            <a:ext cx="8470900" cy="1265238"/>
          </a:xfrm>
        </p:spPr>
        <p:txBody>
          <a:bodyPr/>
          <a:lstStyle/>
          <a:p>
            <a:r>
              <a:rPr lang="en-US" dirty="0"/>
              <a:t>What is the Commitment</a:t>
            </a:r>
            <a:br>
              <a:rPr lang="en-US" dirty="0"/>
            </a:br>
            <a:r>
              <a:rPr lang="en-US" i="1" u="sng" dirty="0"/>
              <a:t>after</a:t>
            </a:r>
            <a:r>
              <a:rPr lang="en-US" dirty="0"/>
              <a:t> AFROTC?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712" y="1904440"/>
            <a:ext cx="5103047" cy="4554537"/>
          </a:xfrm>
        </p:spPr>
        <p:txBody>
          <a:bodyPr/>
          <a:lstStyle/>
          <a:p>
            <a:r>
              <a:rPr lang="en-US" sz="2200" u="sng" dirty="0"/>
              <a:t>Four Years of Active Duty Service</a:t>
            </a:r>
          </a:p>
          <a:p>
            <a:pPr lvl="1"/>
            <a:r>
              <a:rPr lang="en-US" sz="1800" dirty="0"/>
              <a:t>Line Officers</a:t>
            </a:r>
          </a:p>
          <a:p>
            <a:endParaRPr lang="en-US" sz="2200" b="1" dirty="0"/>
          </a:p>
          <a:p>
            <a:r>
              <a:rPr lang="en-US" sz="2200" u="sng" dirty="0"/>
              <a:t>Six Years of Active Duty Service </a:t>
            </a:r>
            <a:r>
              <a:rPr lang="en-US" sz="2200" i="1" dirty="0"/>
              <a:t>after training is complete</a:t>
            </a:r>
          </a:p>
          <a:p>
            <a:pPr lvl="1"/>
            <a:r>
              <a:rPr lang="en-US" sz="1800" dirty="0"/>
              <a:t>Remotely Piloted Aircraft Pilots</a:t>
            </a:r>
          </a:p>
          <a:p>
            <a:pPr lvl="1"/>
            <a:r>
              <a:rPr lang="en-US" sz="1800" dirty="0"/>
              <a:t>Combat Systems Officers</a:t>
            </a:r>
          </a:p>
          <a:p>
            <a:pPr lvl="1"/>
            <a:r>
              <a:rPr lang="en-US" sz="1800" dirty="0"/>
              <a:t>Air Battle Managers</a:t>
            </a:r>
          </a:p>
          <a:p>
            <a:pPr lvl="1"/>
            <a:r>
              <a:rPr lang="en-US" sz="1800" dirty="0"/>
              <a:t>Special Tactics Officers</a:t>
            </a:r>
            <a:endParaRPr lang="en-US" sz="1800" i="1" dirty="0"/>
          </a:p>
          <a:p>
            <a:endParaRPr lang="en-US" sz="2200" u="sng" dirty="0"/>
          </a:p>
          <a:p>
            <a:r>
              <a:rPr lang="en-US" sz="2200" u="sng" dirty="0"/>
              <a:t>Ten Years of Active Duty Service </a:t>
            </a:r>
            <a:r>
              <a:rPr lang="en-US" sz="2200" i="1" dirty="0"/>
              <a:t>after training is complete</a:t>
            </a:r>
          </a:p>
          <a:p>
            <a:pPr lvl="1"/>
            <a:r>
              <a:rPr lang="en-US" sz="1800" dirty="0"/>
              <a:t>Pilots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43" y="1852863"/>
            <a:ext cx="2895851" cy="42693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1103313" y="854019"/>
            <a:ext cx="77263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03" tIns="50151" rIns="100303" bIns="50151">
            <a:spAutoFit/>
          </a:bodyPr>
          <a:lstStyle/>
          <a:p>
            <a:pPr algn="ctr" defTabSz="1003300" eaLnBrk="0" hangingPunct="0"/>
            <a:r>
              <a:rPr lang="en-US" b="1" i="1" u="none" dirty="0"/>
              <a:t>Sustaining the Combat Capability of America’s Air Force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1417638" y="6640513"/>
            <a:ext cx="71437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03" tIns="50151" rIns="100303" bIns="50151">
            <a:spAutoFit/>
          </a:bodyPr>
          <a:lstStyle/>
          <a:p>
            <a:pPr algn="ctr" defTabSz="1003300" eaLnBrk="0" hangingPunct="0">
              <a:spcBef>
                <a:spcPct val="50000"/>
              </a:spcBef>
            </a:pPr>
            <a:r>
              <a:rPr lang="en-US" b="1" i="1" u="none" dirty="0"/>
              <a:t>I n t e g r </a:t>
            </a:r>
            <a:r>
              <a:rPr lang="en-US" b="1" i="1" u="none" dirty="0" err="1"/>
              <a:t>i</a:t>
            </a:r>
            <a:r>
              <a:rPr lang="en-US" b="1" i="1" u="none" dirty="0"/>
              <a:t> t y  -  S e r v </a:t>
            </a:r>
            <a:r>
              <a:rPr lang="en-US" b="1" i="1" u="none" dirty="0" err="1"/>
              <a:t>i</a:t>
            </a:r>
            <a:r>
              <a:rPr lang="en-US" b="1" i="1" u="none" dirty="0"/>
              <a:t> c e  -  E x c e l </a:t>
            </a:r>
            <a:r>
              <a:rPr lang="en-US" b="1" i="1" u="none" dirty="0" err="1"/>
              <a:t>l</a:t>
            </a:r>
            <a:r>
              <a:rPr lang="en-US" b="1" i="1" u="none" dirty="0"/>
              <a:t> e n c e</a:t>
            </a:r>
          </a:p>
        </p:txBody>
      </p:sp>
      <p:pic>
        <p:nvPicPr>
          <p:cNvPr id="28676" name="Picture 10" descr="4ec-AET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027" y="1873625"/>
            <a:ext cx="39814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67" y="1791430"/>
            <a:ext cx="4063645" cy="406364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AFROTC?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71768" y="2857883"/>
            <a:ext cx="9222790" cy="337853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b="0" i="0" u="none" strike="noStrike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Air Force ROTC is designed to recruit, educate, and commission officer candidates as the Air Force’s future leaders through college campus programs around the country.</a:t>
            </a:r>
          </a:p>
          <a:p>
            <a:pPr algn="ctr">
              <a:buFontTx/>
              <a:buNone/>
            </a:pPr>
            <a:endParaRPr lang="en-US" b="1" dirty="0"/>
          </a:p>
          <a:p>
            <a:pPr algn="ctr">
              <a:buFontTx/>
              <a:buNone/>
            </a:pPr>
            <a:r>
              <a:rPr lang="en-US" b="1" u="sng" dirty="0"/>
              <a:t>OUR MISSION</a:t>
            </a:r>
            <a:endParaRPr lang="en-US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b="1" dirty="0"/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111111"/>
                </a:solidFill>
                <a:latin typeface="&amp;quot"/>
              </a:rPr>
              <a:t>D</a:t>
            </a:r>
            <a:r>
              <a:rPr lang="en-US" sz="4000" b="1" i="0" u="none" strike="noStrike" dirty="0">
                <a:solidFill>
                  <a:srgbClr val="111111"/>
                </a:solidFill>
                <a:effectLst/>
                <a:latin typeface="&amp;quot"/>
              </a:rPr>
              <a:t>evelop Leaders of Character for Tomorrow’s Air Force</a:t>
            </a:r>
            <a:endParaRPr lang="en-US" dirty="0"/>
          </a:p>
          <a:p>
            <a:endParaRPr lang="en-US" sz="3200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AFROTC Program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88925" y="2252921"/>
            <a:ext cx="9677400" cy="460102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b="1" dirty="0"/>
              <a:t>Cadets are </a:t>
            </a:r>
            <a:r>
              <a:rPr lang="en-US" b="1" u="sng" dirty="0">
                <a:solidFill>
                  <a:schemeClr val="tx2"/>
                </a:solidFill>
              </a:rPr>
              <a:t>students first</a:t>
            </a:r>
            <a:r>
              <a:rPr lang="en-US" b="1" dirty="0"/>
              <a:t> and </a:t>
            </a:r>
            <a:r>
              <a:rPr lang="en-US" b="1" u="sng" dirty="0">
                <a:solidFill>
                  <a:schemeClr val="tx2"/>
                </a:solidFill>
              </a:rPr>
              <a:t>cadets ALWAYS!!!</a:t>
            </a:r>
          </a:p>
          <a:p>
            <a:pPr lvl="1">
              <a:lnSpc>
                <a:spcPct val="80000"/>
              </a:lnSpc>
            </a:pP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b="1" dirty="0"/>
              <a:t>Freshmen and Sophomores try out the 1</a:t>
            </a:r>
            <a:r>
              <a:rPr lang="en-US" b="1" baseline="30000" dirty="0"/>
              <a:t>st</a:t>
            </a:r>
            <a:r>
              <a:rPr lang="en-US" b="1" dirty="0"/>
              <a:t> two years </a:t>
            </a:r>
            <a:r>
              <a:rPr lang="en-US" b="1" u="sng" dirty="0"/>
              <a:t>without </a:t>
            </a:r>
            <a:r>
              <a:rPr lang="en-US" b="1" dirty="0"/>
              <a:t>obligation (unless they are on scholarship)  </a:t>
            </a:r>
          </a:p>
          <a:p>
            <a:pPr lvl="1">
              <a:lnSpc>
                <a:spcPct val="80000"/>
              </a:lnSpc>
            </a:pP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b="1" dirty="0"/>
              <a:t>First two years – approximately 6 hours per week</a:t>
            </a:r>
          </a:p>
          <a:p>
            <a:pPr lvl="2">
              <a:lnSpc>
                <a:spcPct val="80000"/>
              </a:lnSpc>
            </a:pPr>
            <a:r>
              <a:rPr lang="en-US" b="1" dirty="0"/>
              <a:t>A one credit class, Lead Lab (~2 hrs), PT (~2 </a:t>
            </a:r>
            <a:r>
              <a:rPr lang="en-US" b="1" dirty="0" err="1"/>
              <a:t>hrs</a:t>
            </a:r>
            <a:r>
              <a:rPr lang="en-US" b="1" dirty="0"/>
              <a:t>)</a:t>
            </a:r>
          </a:p>
          <a:p>
            <a:pPr lvl="1">
              <a:lnSpc>
                <a:spcPct val="80000"/>
              </a:lnSpc>
            </a:pP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b="1" dirty="0"/>
              <a:t>Last two years – approximately 8 hours per week</a:t>
            </a:r>
          </a:p>
          <a:p>
            <a:pPr lvl="2">
              <a:lnSpc>
                <a:spcPct val="80000"/>
              </a:lnSpc>
            </a:pPr>
            <a:r>
              <a:rPr lang="en-US" b="1" dirty="0"/>
              <a:t>A three credit class, Lead Lab (~2 hrs), PT (~2 </a:t>
            </a:r>
            <a:r>
              <a:rPr lang="en-US" b="1" dirty="0" err="1"/>
              <a:t>hrs</a:t>
            </a:r>
            <a:r>
              <a:rPr lang="en-US" b="1" dirty="0"/>
              <a:t>)</a:t>
            </a:r>
          </a:p>
          <a:p>
            <a:pPr lvl="1">
              <a:lnSpc>
                <a:spcPct val="80000"/>
              </a:lnSpc>
            </a:pP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0066FF"/>
                </a:solidFill>
              </a:rPr>
              <a:t>We want academically sound, physically fit, well-rounded and involved students with leadership potential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4891823" y="2398422"/>
            <a:ext cx="4133065" cy="4209142"/>
          </a:xfrm>
          <a:prstGeom prst="rect">
            <a:avLst/>
          </a:prstGeom>
          <a:solidFill>
            <a:srgbClr val="FFC000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4 Year AFROTC</a:t>
            </a:r>
            <a:br>
              <a:rPr lang="en-US" dirty="0"/>
            </a:br>
            <a:r>
              <a:rPr lang="en-US" dirty="0"/>
              <a:t>Student Schedule</a:t>
            </a:r>
          </a:p>
        </p:txBody>
      </p:sp>
      <p:sp>
        <p:nvSpPr>
          <p:cNvPr id="11" name="Cube 10"/>
          <p:cNvSpPr/>
          <p:nvPr/>
        </p:nvSpPr>
        <p:spPr bwMode="auto">
          <a:xfrm>
            <a:off x="4963904" y="4148450"/>
            <a:ext cx="1536196" cy="362857"/>
          </a:xfrm>
          <a:prstGeom prst="cube">
            <a:avLst/>
          </a:prstGeom>
          <a:solidFill>
            <a:srgbClr val="0066FF">
              <a:alpha val="7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ube 11"/>
          <p:cNvSpPr/>
          <p:nvPr/>
        </p:nvSpPr>
        <p:spPr bwMode="auto">
          <a:xfrm>
            <a:off x="7220879" y="4148450"/>
            <a:ext cx="1536196" cy="362857"/>
          </a:xfrm>
          <a:prstGeom prst="cube">
            <a:avLst/>
          </a:prstGeom>
          <a:solidFill>
            <a:srgbClr val="0066FF">
              <a:alpha val="7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ube 13"/>
          <p:cNvSpPr/>
          <p:nvPr/>
        </p:nvSpPr>
        <p:spPr bwMode="auto">
          <a:xfrm>
            <a:off x="4397835" y="4148450"/>
            <a:ext cx="428170" cy="362857"/>
          </a:xfrm>
          <a:prstGeom prst="cube">
            <a:avLst/>
          </a:prstGeom>
          <a:solidFill>
            <a:srgbClr val="92D050">
              <a:alpha val="7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42633" y="4235535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none" dirty="0"/>
              <a:t>AS400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71143" y="4242792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none" dirty="0"/>
              <a:t>AS300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9543" y="3506192"/>
            <a:ext cx="2162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/>
              <a:t>Junior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55545" y="3506192"/>
            <a:ext cx="2162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/>
              <a:t>Senior</a:t>
            </a:r>
          </a:p>
        </p:txBody>
      </p:sp>
      <p:cxnSp>
        <p:nvCxnSpPr>
          <p:cNvPr id="52" name="Straight Arrow Connector 51"/>
          <p:cNvCxnSpPr>
            <a:stCxn id="50" idx="0"/>
            <a:endCxn id="14" idx="3"/>
          </p:cNvCxnSpPr>
          <p:nvPr/>
        </p:nvCxnSpPr>
        <p:spPr bwMode="auto">
          <a:xfrm flipH="1" flipV="1">
            <a:off x="4566563" y="4511307"/>
            <a:ext cx="47018" cy="4505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 rot="16200000">
            <a:off x="8508979" y="6007896"/>
            <a:ext cx="2242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Commissioning</a:t>
            </a:r>
          </a:p>
        </p:txBody>
      </p:sp>
      <p:sp>
        <p:nvSpPr>
          <p:cNvPr id="54" name="TextBox 53"/>
          <p:cNvSpPr txBox="1"/>
          <p:nvPr/>
        </p:nvSpPr>
        <p:spPr>
          <a:xfrm rot="16200000">
            <a:off x="8657769" y="2142670"/>
            <a:ext cx="1930400" cy="43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Graduation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89433" y="2398422"/>
            <a:ext cx="4059775" cy="4209142"/>
          </a:xfrm>
          <a:prstGeom prst="rect">
            <a:avLst/>
          </a:prstGeom>
          <a:solidFill>
            <a:srgbClr val="FFC000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23886" y="4148450"/>
            <a:ext cx="1542304" cy="394862"/>
            <a:chOff x="2423886" y="3483429"/>
            <a:chExt cx="1836058" cy="394862"/>
          </a:xfrm>
        </p:grpSpPr>
        <p:sp>
          <p:nvSpPr>
            <p:cNvPr id="10" name="Cube 9"/>
            <p:cNvSpPr/>
            <p:nvPr/>
          </p:nvSpPr>
          <p:spPr bwMode="auto">
            <a:xfrm>
              <a:off x="2431158" y="3483429"/>
              <a:ext cx="1828786" cy="362857"/>
            </a:xfrm>
            <a:prstGeom prst="cube">
              <a:avLst/>
            </a:prstGeom>
            <a:solidFill>
              <a:srgbClr val="0066FF">
                <a:alpha val="7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23886" y="3570514"/>
              <a:ext cx="172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none" dirty="0"/>
                <a:t>AS200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8682" y="4148450"/>
            <a:ext cx="1536209" cy="402119"/>
            <a:chOff x="188682" y="3483429"/>
            <a:chExt cx="1828802" cy="402119"/>
          </a:xfrm>
        </p:grpSpPr>
        <p:sp>
          <p:nvSpPr>
            <p:cNvPr id="5" name="Cube 4"/>
            <p:cNvSpPr/>
            <p:nvPr/>
          </p:nvSpPr>
          <p:spPr bwMode="auto">
            <a:xfrm>
              <a:off x="188698" y="3483429"/>
              <a:ext cx="1828786" cy="362857"/>
            </a:xfrm>
            <a:prstGeom prst="cube">
              <a:avLst/>
            </a:prstGeom>
            <a:solidFill>
              <a:srgbClr val="0066FF">
                <a:alpha val="7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8682" y="3577771"/>
              <a:ext cx="172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none" dirty="0"/>
                <a:t>AS100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0" y="3521580"/>
            <a:ext cx="2162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none" dirty="0"/>
              <a:t>Freshman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44057" y="3506192"/>
            <a:ext cx="2162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/>
              <a:t>Sophomore</a:t>
            </a:r>
          </a:p>
        </p:txBody>
      </p:sp>
      <p:sp>
        <p:nvSpPr>
          <p:cNvPr id="50" name="TextBox 49">
            <a:hlinkClick r:id="rId2" action="ppaction://hlinksldjump"/>
          </p:cNvPr>
          <p:cNvSpPr txBox="1"/>
          <p:nvPr/>
        </p:nvSpPr>
        <p:spPr>
          <a:xfrm>
            <a:off x="3139239" y="4961897"/>
            <a:ext cx="2948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none" dirty="0">
                <a:hlinkClick r:id="rId2" action="ppaction://hlinksldjump"/>
              </a:rPr>
              <a:t>Field Training</a:t>
            </a:r>
            <a:endParaRPr lang="en-US" sz="2000" u="none" dirty="0"/>
          </a:p>
        </p:txBody>
      </p:sp>
      <p:sp>
        <p:nvSpPr>
          <p:cNvPr id="57" name="TextBox 56"/>
          <p:cNvSpPr txBox="1"/>
          <p:nvPr/>
        </p:nvSpPr>
        <p:spPr>
          <a:xfrm>
            <a:off x="333826" y="5413829"/>
            <a:ext cx="3541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/>
              <a:t>Cadet competes for a Scholarship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60535" y="5583105"/>
            <a:ext cx="3541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/>
              <a:t>Cadet is Contracted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047017" y="438189"/>
            <a:ext cx="459669" cy="658662"/>
          </a:xfrm>
          <a:prstGeom prst="rect">
            <a:avLst/>
          </a:prstGeom>
          <a:solidFill>
            <a:srgbClr val="FF5F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3600" b="1" u="none" dirty="0">
                <a:solidFill>
                  <a:srgbClr val="072F6C"/>
                </a:solidFill>
              </a:rPr>
              <a:t>3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72F6C"/>
              </a:solidFill>
              <a:effectLst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13" y="3158836"/>
            <a:ext cx="770864" cy="193592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4587E-6 -3.2922E-6 L 0.22364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2" y="2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3444E-6 4.19159E-6 L 0.00079 0.061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30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br>
              <a:rPr lang="en-US" dirty="0"/>
            </a:br>
            <a:r>
              <a:rPr lang="en-US" dirty="0"/>
              <a:t>AFROTC Requirements?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11832" y="2300488"/>
            <a:ext cx="8470900" cy="4554537"/>
          </a:xfrm>
        </p:spPr>
        <p:txBody>
          <a:bodyPr/>
          <a:lstStyle/>
          <a:p>
            <a:r>
              <a:rPr lang="en-US" sz="2400" b="1" dirty="0"/>
              <a:t>Be a full time college student attending a university or college affiliated with AFROTC</a:t>
            </a:r>
          </a:p>
          <a:p>
            <a:endParaRPr lang="en-US" sz="2400" b="1" dirty="0"/>
          </a:p>
          <a:p>
            <a:r>
              <a:rPr lang="en-US" sz="2400" b="1" dirty="0"/>
              <a:t>Be of good moral character with limited or no civil involvements</a:t>
            </a:r>
          </a:p>
          <a:p>
            <a:endParaRPr lang="en-US" sz="2400" b="1" dirty="0"/>
          </a:p>
          <a:p>
            <a:r>
              <a:rPr lang="en-US" sz="2400" b="1" dirty="0"/>
              <a:t>Meet weight and fitness standards</a:t>
            </a:r>
          </a:p>
          <a:p>
            <a:endParaRPr lang="en-US" sz="2400" b="1" dirty="0"/>
          </a:p>
          <a:p>
            <a:r>
              <a:rPr lang="en-US" sz="2400" b="1" dirty="0"/>
              <a:t>Maintain adequate GPA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7063" y="4328572"/>
            <a:ext cx="2129909" cy="2129909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412522"/>
            <a:ext cx="8470900" cy="1265238"/>
          </a:xfrm>
        </p:spPr>
        <p:txBody>
          <a:bodyPr/>
          <a:lstStyle/>
          <a:p>
            <a:r>
              <a:rPr lang="en-US" dirty="0"/>
              <a:t>Cross-Town Agreements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8808" y="5747864"/>
            <a:ext cx="2981492" cy="1676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17" t="43950" r="27486" b="46111"/>
          <a:stretch/>
        </p:blipFill>
        <p:spPr>
          <a:xfrm>
            <a:off x="109138" y="6433708"/>
            <a:ext cx="3415111" cy="990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79" y="2145246"/>
            <a:ext cx="2826278" cy="739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78" y="3570205"/>
            <a:ext cx="2856677" cy="892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0" y="3346876"/>
            <a:ext cx="2591306" cy="1192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3" b="17862"/>
          <a:stretch/>
        </p:blipFill>
        <p:spPr>
          <a:xfrm>
            <a:off x="7471667" y="4780825"/>
            <a:ext cx="1595769" cy="122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57" t="42415" r="66516" b="48373"/>
          <a:stretch/>
        </p:blipFill>
        <p:spPr>
          <a:xfrm>
            <a:off x="6952198" y="2003466"/>
            <a:ext cx="2634709" cy="1088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1" y="2003466"/>
            <a:ext cx="2790287" cy="10231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01" t="26851" r="16332" b="62649"/>
          <a:stretch/>
        </p:blipFill>
        <p:spPr>
          <a:xfrm>
            <a:off x="6778808" y="3798819"/>
            <a:ext cx="3054782" cy="434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6" y="6571716"/>
            <a:ext cx="2610165" cy="7146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817" t="29970" r="49062" b="52575"/>
          <a:stretch/>
        </p:blipFill>
        <p:spPr>
          <a:xfrm>
            <a:off x="1114934" y="4635626"/>
            <a:ext cx="1403518" cy="151579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417530"/>
            <a:ext cx="8470900" cy="1265238"/>
          </a:xfrm>
        </p:spPr>
        <p:txBody>
          <a:bodyPr/>
          <a:lstStyle/>
          <a:p>
            <a:r>
              <a:rPr lang="en-US" dirty="0"/>
              <a:t>What are AFROTC Benefits?</a:t>
            </a:r>
          </a:p>
        </p:txBody>
      </p:sp>
      <p:pic>
        <p:nvPicPr>
          <p:cNvPr id="25603" name="Picture 5" descr="honor gua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5848" y="3199262"/>
            <a:ext cx="2133600" cy="3238500"/>
          </a:xfrm>
        </p:spPr>
      </p:pic>
      <p:pic>
        <p:nvPicPr>
          <p:cNvPr id="25604" name="Picture 13" descr="Pentagon fl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376103" y="3199262"/>
            <a:ext cx="2101850" cy="3238500"/>
          </a:xfrm>
        </p:spPr>
      </p:pic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6422" y="1793890"/>
            <a:ext cx="9174163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Service to your country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74" y="5313243"/>
            <a:ext cx="2944582" cy="195948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5" y="2794018"/>
            <a:ext cx="2906481" cy="20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5538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39" descr="Palmdale detachment takes testing to new heigh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956" y="2755349"/>
            <a:ext cx="3403600" cy="241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5" descr="C-17 airdrop training mis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9272" y="2750313"/>
            <a:ext cx="4518132" cy="250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407254"/>
            <a:ext cx="8470900" cy="1265238"/>
          </a:xfrm>
        </p:spPr>
        <p:txBody>
          <a:bodyPr/>
          <a:lstStyle/>
          <a:p>
            <a:r>
              <a:rPr lang="en-US" dirty="0"/>
              <a:t>What are AFROTC Benefits?</a:t>
            </a:r>
          </a:p>
        </p:txBody>
      </p:sp>
      <p:sp>
        <p:nvSpPr>
          <p:cNvPr id="22531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669955" y="1945543"/>
            <a:ext cx="8673221" cy="66195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Fulfilling and exciting Air Force careers!</a:t>
            </a:r>
          </a:p>
        </p:txBody>
      </p:sp>
      <p:pic>
        <p:nvPicPr>
          <p:cNvPr id="22537" name="Picture 42" descr="Heritage flight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5" cstate="print"/>
          <a:srcRect b="14015"/>
          <a:stretch/>
        </p:blipFill>
        <p:spPr>
          <a:xfrm>
            <a:off x="-27956" y="5175833"/>
            <a:ext cx="3214687" cy="1991546"/>
          </a:xfrm>
        </p:spPr>
      </p:pic>
      <p:pic>
        <p:nvPicPr>
          <p:cNvPr id="22533" name="Picture 25" descr="Delta IV launch successful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6" cstate="print"/>
          <a:srcRect l="-333" t="5644" r="333" b="-384"/>
          <a:stretch/>
        </p:blipFill>
        <p:spPr>
          <a:xfrm>
            <a:off x="3186731" y="2750314"/>
            <a:ext cx="3098039" cy="2737468"/>
          </a:xfrm>
        </p:spPr>
      </p:pic>
      <p:pic>
        <p:nvPicPr>
          <p:cNvPr id="22535" name="Picture 37" descr="Researchers focused on satellite energy storage"/>
          <p:cNvPicPr>
            <a:picLocks noChangeAspect="1" noChangeArrowheads="1"/>
          </p:cNvPicPr>
          <p:nvPr/>
        </p:nvPicPr>
        <p:blipFill rotWithShape="1">
          <a:blip r:embed="rId7" cstate="print"/>
          <a:srcRect r="3739"/>
          <a:stretch/>
        </p:blipFill>
        <p:spPr bwMode="auto">
          <a:xfrm>
            <a:off x="3186731" y="5169846"/>
            <a:ext cx="3214688" cy="20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2" descr="Ospreys in fligh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 cstate="print"/>
          <a:stretch>
            <a:fillRect/>
          </a:stretch>
        </p:blipFill>
        <p:spPr>
          <a:xfrm>
            <a:off x="6284771" y="5164706"/>
            <a:ext cx="3761928" cy="2002673"/>
          </a:xfr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emplate_535_16-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16-9" id="{CBD42190-51D0-49E5-B56B-CB647A7E0D12}" vid="{19F2A411-60F2-464A-B749-41BAC4C0120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Template_535_16-9</Template>
  <TotalTime>13074</TotalTime>
  <Words>1518</Words>
  <Application>Microsoft Office PowerPoint</Application>
  <PresentationFormat>Custom</PresentationFormat>
  <Paragraphs>291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&amp;quot</vt:lpstr>
      <vt:lpstr>Arial</vt:lpstr>
      <vt:lpstr>Segoe UI</vt:lpstr>
      <vt:lpstr>Times New Roman</vt:lpstr>
      <vt:lpstr>Template_535_16-9</vt:lpstr>
      <vt:lpstr>Captain David Stebbins Recruiting Flight Commander AFROTC Det 535</vt:lpstr>
      <vt:lpstr>Overview</vt:lpstr>
      <vt:lpstr>What is AFROTC? </vt:lpstr>
      <vt:lpstr>The AFROTC Program</vt:lpstr>
      <vt:lpstr>Typical 4 Year AFROTC Student Schedule</vt:lpstr>
      <vt:lpstr>What are  AFROTC Requirements?</vt:lpstr>
      <vt:lpstr>Cross-Town Agreements </vt:lpstr>
      <vt:lpstr>What are AFROTC Benefits?</vt:lpstr>
      <vt:lpstr>What are AFROTC Benefits?</vt:lpstr>
      <vt:lpstr>What are AFROTC Benefits?</vt:lpstr>
      <vt:lpstr>Examples of Air Force Benefits</vt:lpstr>
      <vt:lpstr>AFROTC Extracurricular Activities</vt:lpstr>
      <vt:lpstr>AFROTC Scholarships </vt:lpstr>
      <vt:lpstr>AFROTC Scholarships </vt:lpstr>
      <vt:lpstr>AFROTC Scholarships </vt:lpstr>
      <vt:lpstr>High School Scholarship Program (HSSP) </vt:lpstr>
      <vt:lpstr>HSSP:  Eligibility Requirements </vt:lpstr>
      <vt:lpstr>HSSP:  How High School Seniors Apply </vt:lpstr>
      <vt:lpstr>HSSP: Critical Majors</vt:lpstr>
      <vt:lpstr>HSSP: How To Keep It</vt:lpstr>
      <vt:lpstr>AFROTC Scholarships </vt:lpstr>
      <vt:lpstr>In-College Scholarship Program (ICSP)</vt:lpstr>
      <vt:lpstr> ICSP: How College Students Apply  </vt:lpstr>
      <vt:lpstr>ICSP: Eligibility Requirements </vt:lpstr>
      <vt:lpstr>ICSP: Critical Technical Majors</vt:lpstr>
      <vt:lpstr>ICSP: Foreign Languages</vt:lpstr>
      <vt:lpstr>ICSP: How To Keep It</vt:lpstr>
      <vt:lpstr>What is the Commitment after AFROTC?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CONOPS Elements</dc:title>
  <dc:creator>Bruce A. King</dc:creator>
  <cp:lastModifiedBy>David Stebbins</cp:lastModifiedBy>
  <cp:revision>553</cp:revision>
  <cp:lastPrinted>2001-11-30T20:20:15Z</cp:lastPrinted>
  <dcterms:created xsi:type="dcterms:W3CDTF">2001-11-13T18:01:33Z</dcterms:created>
  <dcterms:modified xsi:type="dcterms:W3CDTF">2020-11-18T17:18:11Z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